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6"/>
  </p:notesMasterIdLst>
  <p:sldIdLst>
    <p:sldId id="256" r:id="rId2"/>
    <p:sldId id="304" r:id="rId3"/>
    <p:sldId id="260" r:id="rId4"/>
    <p:sldId id="303" r:id="rId5"/>
    <p:sldId id="262" r:id="rId6"/>
    <p:sldId id="305" r:id="rId7"/>
    <p:sldId id="308" r:id="rId8"/>
    <p:sldId id="309"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06" r:id="rId25"/>
    <p:sldId id="311" r:id="rId26"/>
    <p:sldId id="312" r:id="rId27"/>
    <p:sldId id="313" r:id="rId28"/>
    <p:sldId id="314" r:id="rId29"/>
    <p:sldId id="315" r:id="rId30"/>
    <p:sldId id="316" r:id="rId31"/>
    <p:sldId id="317" r:id="rId32"/>
    <p:sldId id="318" r:id="rId33"/>
    <p:sldId id="307" r:id="rId34"/>
    <p:sldId id="263" r:id="rId35"/>
    <p:sldId id="269" r:id="rId36"/>
    <p:sldId id="282" r:id="rId37"/>
    <p:sldId id="283" r:id="rId38"/>
    <p:sldId id="319" r:id="rId39"/>
    <p:sldId id="258" r:id="rId40"/>
    <p:sldId id="320" r:id="rId41"/>
    <p:sldId id="321" r:id="rId42"/>
    <p:sldId id="322" r:id="rId43"/>
    <p:sldId id="323" r:id="rId44"/>
    <p:sldId id="310" r:id="rId45"/>
  </p:sldIdLst>
  <p:sldSz cx="9144000" cy="5143500" type="screen16x9"/>
  <p:notesSz cx="6858000" cy="9144000"/>
  <p:embeddedFontLst>
    <p:embeddedFont>
      <p:font typeface="Abadi Extra Light" panose="020B0204020104020204" pitchFamily="34" charset="0"/>
      <p:regular r:id="rId47"/>
    </p:embeddedFont>
    <p:embeddedFont>
      <p:font typeface="Abril Fatface" panose="020B0604020202020204" charset="0"/>
      <p:regular r:id="rId48"/>
    </p:embeddedFon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
      <p:font typeface="Franklin Gothic Book" panose="020B0503020102020204" pitchFamily="34" charset="0"/>
      <p:regular r:id="rId56"/>
      <p:italic r:id="rId57"/>
    </p:embeddedFont>
    <p:embeddedFont>
      <p:font typeface="Harlow Solid Italic" panose="04030604020F02020D02" pitchFamily="82" charset="0"/>
      <p:italic r:id="rId58"/>
    </p:embeddedFont>
    <p:embeddedFont>
      <p:font typeface="Helvetica" panose="020B0604020202020204" pitchFamily="34" charset="0"/>
      <p:regular r:id="rId59"/>
      <p:bold r:id="rId60"/>
      <p:italic r:id="rId61"/>
      <p:boldItalic r:id="rId62"/>
    </p:embeddedFont>
    <p:embeddedFont>
      <p:font typeface="Nunit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124845-AF5F-49AC-82E7-030C1305CF71}">
  <a:tblStyle styleId="{03124845-AF5F-49AC-82E7-030C1305CF7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6" autoAdjust="0"/>
    <p:restoredTop sz="94660"/>
  </p:normalViewPr>
  <p:slideViewPr>
    <p:cSldViewPr snapToGrid="0">
      <p:cViewPr varScale="1">
        <p:scale>
          <a:sx n="96" d="100"/>
          <a:sy n="96"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1" Type="http://schemas.openxmlformats.org/officeDocument/2006/relationships/hyperlink" Target="https://es.wikipedia.org/wiki/Valor_esperado"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1" Type="http://schemas.openxmlformats.org/officeDocument/2006/relationships/hyperlink" Target="https://es.wikipedia.org/wiki/Valor_esperado"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107A45-C90E-47F2-9218-B4ADA4306330}" type="doc">
      <dgm:prSet loTypeId="urn:microsoft.com/office/officeart/2018/2/layout/Icon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4465399C-4A4D-49C5-8CA6-9A76F1BEA38F}">
      <dgm:prSet custT="1"/>
      <dgm:spPr/>
      <dgm:t>
        <a:bodyPr/>
        <a:lstStyle/>
        <a:p>
          <a:pPr>
            <a:lnSpc>
              <a:spcPct val="100000"/>
            </a:lnSpc>
          </a:pPr>
          <a:r>
            <a:rPr lang="es-MX" sz="1600" dirty="0">
              <a:latin typeface="Helvetica" panose="020B0604020202020204" pitchFamily="34" charset="0"/>
              <a:cs typeface="Helvetica" panose="020B0604020202020204" pitchFamily="34" charset="0"/>
            </a:rPr>
            <a:t>Definir adecuadamente nuestro problema (objetivo, salidas deseadas…..).</a:t>
          </a:r>
          <a:endParaRPr lang="en-US" sz="1600" dirty="0">
            <a:latin typeface="Helvetica" panose="020B0604020202020204" pitchFamily="34" charset="0"/>
            <a:cs typeface="Helvetica" panose="020B0604020202020204" pitchFamily="34" charset="0"/>
          </a:endParaRPr>
        </a:p>
      </dgm:t>
    </dgm:pt>
    <dgm:pt modelId="{CC7F35C7-805A-48B2-AD6A-384DADDD8553}" type="parTrans" cxnId="{64ADFBDC-9950-45D0-B2F4-72BFD30AEA89}">
      <dgm:prSet/>
      <dgm:spPr/>
      <dgm:t>
        <a:bodyPr/>
        <a:lstStyle/>
        <a:p>
          <a:endParaRPr lang="en-US" sz="2000"/>
        </a:p>
      </dgm:t>
    </dgm:pt>
    <dgm:pt modelId="{BCE56F47-A7A7-49B7-B09F-22CD7B29BC29}" type="sibTrans" cxnId="{64ADFBDC-9950-45D0-B2F4-72BFD30AEA89}">
      <dgm:prSet/>
      <dgm:spPr/>
      <dgm:t>
        <a:bodyPr/>
        <a:lstStyle/>
        <a:p>
          <a:endParaRPr lang="en-US" sz="2000"/>
        </a:p>
      </dgm:t>
    </dgm:pt>
    <dgm:pt modelId="{178AE725-AAAB-47B2-8534-01D1037F02F3}">
      <dgm:prSet custT="1"/>
      <dgm:spPr/>
      <dgm:t>
        <a:bodyPr/>
        <a:lstStyle/>
        <a:p>
          <a:pPr>
            <a:lnSpc>
              <a:spcPct val="100000"/>
            </a:lnSpc>
          </a:pPr>
          <a:r>
            <a:rPr lang="es-MX" sz="1600" dirty="0">
              <a:latin typeface="Helvetica" panose="020B0604020202020204" pitchFamily="34" charset="0"/>
              <a:cs typeface="Helvetica" panose="020B0604020202020204" pitchFamily="34" charset="0"/>
            </a:rPr>
            <a:t>Recopilar datos.</a:t>
          </a:r>
          <a:endParaRPr lang="en-US" sz="1600" dirty="0">
            <a:latin typeface="Helvetica" panose="020B0604020202020204" pitchFamily="34" charset="0"/>
            <a:cs typeface="Helvetica" panose="020B0604020202020204" pitchFamily="34" charset="0"/>
          </a:endParaRPr>
        </a:p>
      </dgm:t>
    </dgm:pt>
    <dgm:pt modelId="{A3C3C861-C6E2-49A3-9E28-343CCFE662A1}" type="parTrans" cxnId="{D44264CC-69F7-4941-BB84-C70ACB8FD0E7}">
      <dgm:prSet/>
      <dgm:spPr/>
      <dgm:t>
        <a:bodyPr/>
        <a:lstStyle/>
        <a:p>
          <a:endParaRPr lang="en-US" sz="2000"/>
        </a:p>
      </dgm:t>
    </dgm:pt>
    <dgm:pt modelId="{C004728C-93CC-4096-8E03-46AB4A838E7A}" type="sibTrans" cxnId="{D44264CC-69F7-4941-BB84-C70ACB8FD0E7}">
      <dgm:prSet/>
      <dgm:spPr/>
      <dgm:t>
        <a:bodyPr/>
        <a:lstStyle/>
        <a:p>
          <a:endParaRPr lang="en-US" sz="2000"/>
        </a:p>
      </dgm:t>
    </dgm:pt>
    <dgm:pt modelId="{5CF4189E-BB8D-4C78-9B62-D83CF74C096F}">
      <dgm:prSet custT="1"/>
      <dgm:spPr/>
      <dgm:t>
        <a:bodyPr/>
        <a:lstStyle/>
        <a:p>
          <a:pPr>
            <a:lnSpc>
              <a:spcPct val="100000"/>
            </a:lnSpc>
          </a:pPr>
          <a:r>
            <a:rPr lang="es-MX" sz="1600" dirty="0">
              <a:latin typeface="Helvetica" panose="020B0604020202020204" pitchFamily="34" charset="0"/>
              <a:cs typeface="Helvetica" panose="020B0604020202020204" pitchFamily="34" charset="0"/>
            </a:rPr>
            <a:t>Elegir una medida o indicador de éxito.</a:t>
          </a:r>
          <a:endParaRPr lang="en-US" sz="1600" dirty="0">
            <a:latin typeface="Helvetica" panose="020B0604020202020204" pitchFamily="34" charset="0"/>
            <a:cs typeface="Helvetica" panose="020B0604020202020204" pitchFamily="34" charset="0"/>
          </a:endParaRPr>
        </a:p>
      </dgm:t>
    </dgm:pt>
    <dgm:pt modelId="{B2EC32B5-E219-48CE-9743-989AB0C13127}" type="parTrans" cxnId="{F1FFE412-EAB0-4CC4-AC43-07957EC1492B}">
      <dgm:prSet/>
      <dgm:spPr/>
      <dgm:t>
        <a:bodyPr/>
        <a:lstStyle/>
        <a:p>
          <a:endParaRPr lang="en-US" sz="2000"/>
        </a:p>
      </dgm:t>
    </dgm:pt>
    <dgm:pt modelId="{B90B1F59-838B-4A16-A55A-F5AB8784FE83}" type="sibTrans" cxnId="{F1FFE412-EAB0-4CC4-AC43-07957EC1492B}">
      <dgm:prSet/>
      <dgm:spPr/>
      <dgm:t>
        <a:bodyPr/>
        <a:lstStyle/>
        <a:p>
          <a:endParaRPr lang="en-US" sz="2000"/>
        </a:p>
      </dgm:t>
    </dgm:pt>
    <dgm:pt modelId="{8906C602-1AAD-4871-AA38-491B8B3EC1E5}">
      <dgm:prSet custT="1"/>
      <dgm:spPr/>
      <dgm:t>
        <a:bodyPr/>
        <a:lstStyle/>
        <a:p>
          <a:pPr>
            <a:lnSpc>
              <a:spcPct val="100000"/>
            </a:lnSpc>
          </a:pPr>
          <a:r>
            <a:rPr lang="es-MX" sz="1600" dirty="0">
              <a:latin typeface="Helvetica" panose="020B0604020202020204" pitchFamily="34" charset="0"/>
              <a:cs typeface="Helvetica" panose="020B0604020202020204" pitchFamily="34" charset="0"/>
            </a:rPr>
            <a:t>Preparar los datos (tratar con campos vacíos, con valores categóricos..)</a:t>
          </a:r>
          <a:endParaRPr lang="en-US" sz="1600" dirty="0">
            <a:latin typeface="Helvetica" panose="020B0604020202020204" pitchFamily="34" charset="0"/>
            <a:cs typeface="Helvetica" panose="020B0604020202020204" pitchFamily="34" charset="0"/>
          </a:endParaRPr>
        </a:p>
      </dgm:t>
    </dgm:pt>
    <dgm:pt modelId="{91FEAF55-9C6B-4751-8689-CD057B011DAD}" type="parTrans" cxnId="{613D555C-22B4-4323-B8DB-ACD01FC3DAD3}">
      <dgm:prSet/>
      <dgm:spPr/>
      <dgm:t>
        <a:bodyPr/>
        <a:lstStyle/>
        <a:p>
          <a:endParaRPr lang="en-US" sz="2000"/>
        </a:p>
      </dgm:t>
    </dgm:pt>
    <dgm:pt modelId="{78277506-BD77-4D4A-A04C-CE5DFC423695}" type="sibTrans" cxnId="{613D555C-22B4-4323-B8DB-ACD01FC3DAD3}">
      <dgm:prSet/>
      <dgm:spPr/>
      <dgm:t>
        <a:bodyPr/>
        <a:lstStyle/>
        <a:p>
          <a:endParaRPr lang="en-US" sz="2000"/>
        </a:p>
      </dgm:t>
    </dgm:pt>
    <dgm:pt modelId="{15990F81-B4EF-4DB6-A2C5-B59146A72B38}" type="pres">
      <dgm:prSet presAssocID="{9D107A45-C90E-47F2-9218-B4ADA4306330}" presName="root" presStyleCnt="0">
        <dgm:presLayoutVars>
          <dgm:dir/>
          <dgm:resizeHandles val="exact"/>
        </dgm:presLayoutVars>
      </dgm:prSet>
      <dgm:spPr/>
    </dgm:pt>
    <dgm:pt modelId="{6DDBE1A0-0894-4513-BB5C-19320E165E22}" type="pres">
      <dgm:prSet presAssocID="{4465399C-4A4D-49C5-8CA6-9A76F1BEA38F}" presName="compNode" presStyleCnt="0"/>
      <dgm:spPr/>
    </dgm:pt>
    <dgm:pt modelId="{F0604E18-AC3A-40F3-B92C-2F51A25C7238}" type="pres">
      <dgm:prSet presAssocID="{4465399C-4A4D-49C5-8CA6-9A76F1BEA3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A8CAC90C-012C-4982-92A3-B17D912B61D3}" type="pres">
      <dgm:prSet presAssocID="{4465399C-4A4D-49C5-8CA6-9A76F1BEA38F}" presName="spaceRect" presStyleCnt="0"/>
      <dgm:spPr/>
    </dgm:pt>
    <dgm:pt modelId="{5F578059-3F45-44AB-976F-B4265E935C93}" type="pres">
      <dgm:prSet presAssocID="{4465399C-4A4D-49C5-8CA6-9A76F1BEA38F}" presName="textRect" presStyleLbl="revTx" presStyleIdx="0" presStyleCnt="4">
        <dgm:presLayoutVars>
          <dgm:chMax val="1"/>
          <dgm:chPref val="1"/>
        </dgm:presLayoutVars>
      </dgm:prSet>
      <dgm:spPr/>
    </dgm:pt>
    <dgm:pt modelId="{C7D8E025-18E2-4013-A26C-B2B6492E9D03}" type="pres">
      <dgm:prSet presAssocID="{BCE56F47-A7A7-49B7-B09F-22CD7B29BC29}" presName="sibTrans" presStyleCnt="0"/>
      <dgm:spPr/>
    </dgm:pt>
    <dgm:pt modelId="{582A73A4-3B7C-45F7-9285-C9E9006F0FC6}" type="pres">
      <dgm:prSet presAssocID="{178AE725-AAAB-47B2-8534-01D1037F02F3}" presName="compNode" presStyleCnt="0"/>
      <dgm:spPr/>
    </dgm:pt>
    <dgm:pt modelId="{8B115A30-3CB5-4EA8-B1E3-F776BB5FD7AF}" type="pres">
      <dgm:prSet presAssocID="{178AE725-AAAB-47B2-8534-01D1037F02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a"/>
        </a:ext>
      </dgm:extLst>
    </dgm:pt>
    <dgm:pt modelId="{BD66671E-BC4C-4B65-A8A6-47179C42B798}" type="pres">
      <dgm:prSet presAssocID="{178AE725-AAAB-47B2-8534-01D1037F02F3}" presName="spaceRect" presStyleCnt="0"/>
      <dgm:spPr/>
    </dgm:pt>
    <dgm:pt modelId="{CB241AC5-0EA4-4C16-82E1-87304FE29F9B}" type="pres">
      <dgm:prSet presAssocID="{178AE725-AAAB-47B2-8534-01D1037F02F3}" presName="textRect" presStyleLbl="revTx" presStyleIdx="1" presStyleCnt="4">
        <dgm:presLayoutVars>
          <dgm:chMax val="1"/>
          <dgm:chPref val="1"/>
        </dgm:presLayoutVars>
      </dgm:prSet>
      <dgm:spPr/>
    </dgm:pt>
    <dgm:pt modelId="{9D5C1482-268F-40B4-B8A7-866789ACC5F3}" type="pres">
      <dgm:prSet presAssocID="{C004728C-93CC-4096-8E03-46AB4A838E7A}" presName="sibTrans" presStyleCnt="0"/>
      <dgm:spPr/>
    </dgm:pt>
    <dgm:pt modelId="{3A224616-8A3E-4B92-B9BC-301FA303EAA9}" type="pres">
      <dgm:prSet presAssocID="{5CF4189E-BB8D-4C78-9B62-D83CF74C096F}" presName="compNode" presStyleCnt="0"/>
      <dgm:spPr/>
    </dgm:pt>
    <dgm:pt modelId="{0E2A12CD-8F5A-44DD-93DC-06DEBE32022F}" type="pres">
      <dgm:prSet presAssocID="{5CF4189E-BB8D-4C78-9B62-D83CF74C09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gla"/>
        </a:ext>
      </dgm:extLst>
    </dgm:pt>
    <dgm:pt modelId="{05A69747-8C26-4B0B-BB5F-808F485DFD43}" type="pres">
      <dgm:prSet presAssocID="{5CF4189E-BB8D-4C78-9B62-D83CF74C096F}" presName="spaceRect" presStyleCnt="0"/>
      <dgm:spPr/>
    </dgm:pt>
    <dgm:pt modelId="{CC0A5337-D1A0-40DE-B0CB-106D8A177B69}" type="pres">
      <dgm:prSet presAssocID="{5CF4189E-BB8D-4C78-9B62-D83CF74C096F}" presName="textRect" presStyleLbl="revTx" presStyleIdx="2" presStyleCnt="4">
        <dgm:presLayoutVars>
          <dgm:chMax val="1"/>
          <dgm:chPref val="1"/>
        </dgm:presLayoutVars>
      </dgm:prSet>
      <dgm:spPr/>
    </dgm:pt>
    <dgm:pt modelId="{ADD9405D-0EFE-4A4C-B68E-FDA401E2AA8D}" type="pres">
      <dgm:prSet presAssocID="{B90B1F59-838B-4A16-A55A-F5AB8784FE83}" presName="sibTrans" presStyleCnt="0"/>
      <dgm:spPr/>
    </dgm:pt>
    <dgm:pt modelId="{F19B8199-CBD6-4B50-8599-385E4FD590EE}" type="pres">
      <dgm:prSet presAssocID="{8906C602-1AAD-4871-AA38-491B8B3EC1E5}" presName="compNode" presStyleCnt="0"/>
      <dgm:spPr/>
    </dgm:pt>
    <dgm:pt modelId="{5D17254A-ED5E-4E21-B790-5C9C5A1C894E}" type="pres">
      <dgm:prSet presAssocID="{8906C602-1AAD-4871-AA38-491B8B3EC1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g under Magnifying Glass"/>
        </a:ext>
      </dgm:extLst>
    </dgm:pt>
    <dgm:pt modelId="{8766B0EE-7AB3-4D68-8BDA-9DC8C5CE9E40}" type="pres">
      <dgm:prSet presAssocID="{8906C602-1AAD-4871-AA38-491B8B3EC1E5}" presName="spaceRect" presStyleCnt="0"/>
      <dgm:spPr/>
    </dgm:pt>
    <dgm:pt modelId="{62186560-08B9-4901-9622-7A95F5B8A0B8}" type="pres">
      <dgm:prSet presAssocID="{8906C602-1AAD-4871-AA38-491B8B3EC1E5}" presName="textRect" presStyleLbl="revTx" presStyleIdx="3" presStyleCnt="4">
        <dgm:presLayoutVars>
          <dgm:chMax val="1"/>
          <dgm:chPref val="1"/>
        </dgm:presLayoutVars>
      </dgm:prSet>
      <dgm:spPr/>
    </dgm:pt>
  </dgm:ptLst>
  <dgm:cxnLst>
    <dgm:cxn modelId="{69DB8206-D99E-FC46-9F5A-547661FB873B}" type="presOf" srcId="{8906C602-1AAD-4871-AA38-491B8B3EC1E5}" destId="{62186560-08B9-4901-9622-7A95F5B8A0B8}" srcOrd="0" destOrd="0" presId="urn:microsoft.com/office/officeart/2018/2/layout/IconLabelList"/>
    <dgm:cxn modelId="{F1FFE412-EAB0-4CC4-AC43-07957EC1492B}" srcId="{9D107A45-C90E-47F2-9218-B4ADA4306330}" destId="{5CF4189E-BB8D-4C78-9B62-D83CF74C096F}" srcOrd="2" destOrd="0" parTransId="{B2EC32B5-E219-48CE-9743-989AB0C13127}" sibTransId="{B90B1F59-838B-4A16-A55A-F5AB8784FE83}"/>
    <dgm:cxn modelId="{07F3491C-BA5D-9E49-B4D3-F0863CFE1AFA}" type="presOf" srcId="{178AE725-AAAB-47B2-8534-01D1037F02F3}" destId="{CB241AC5-0EA4-4C16-82E1-87304FE29F9B}" srcOrd="0" destOrd="0" presId="urn:microsoft.com/office/officeart/2018/2/layout/IconLabelList"/>
    <dgm:cxn modelId="{BC0D6E2B-4971-C34B-A169-474CBB476C9A}" type="presOf" srcId="{9D107A45-C90E-47F2-9218-B4ADA4306330}" destId="{15990F81-B4EF-4DB6-A2C5-B59146A72B38}" srcOrd="0" destOrd="0" presId="urn:microsoft.com/office/officeart/2018/2/layout/IconLabelList"/>
    <dgm:cxn modelId="{613D555C-22B4-4323-B8DB-ACD01FC3DAD3}" srcId="{9D107A45-C90E-47F2-9218-B4ADA4306330}" destId="{8906C602-1AAD-4871-AA38-491B8B3EC1E5}" srcOrd="3" destOrd="0" parTransId="{91FEAF55-9C6B-4751-8689-CD057B011DAD}" sibTransId="{78277506-BD77-4D4A-A04C-CE5DFC423695}"/>
    <dgm:cxn modelId="{C0FE346E-0607-A245-BC73-CA472C620A1A}" type="presOf" srcId="{5CF4189E-BB8D-4C78-9B62-D83CF74C096F}" destId="{CC0A5337-D1A0-40DE-B0CB-106D8A177B69}" srcOrd="0" destOrd="0" presId="urn:microsoft.com/office/officeart/2018/2/layout/IconLabelList"/>
    <dgm:cxn modelId="{CD85D58A-44BE-2643-82F8-B99F8C879054}" type="presOf" srcId="{4465399C-4A4D-49C5-8CA6-9A76F1BEA38F}" destId="{5F578059-3F45-44AB-976F-B4265E935C93}" srcOrd="0" destOrd="0" presId="urn:microsoft.com/office/officeart/2018/2/layout/IconLabelList"/>
    <dgm:cxn modelId="{D44264CC-69F7-4941-BB84-C70ACB8FD0E7}" srcId="{9D107A45-C90E-47F2-9218-B4ADA4306330}" destId="{178AE725-AAAB-47B2-8534-01D1037F02F3}" srcOrd="1" destOrd="0" parTransId="{A3C3C861-C6E2-49A3-9E28-343CCFE662A1}" sibTransId="{C004728C-93CC-4096-8E03-46AB4A838E7A}"/>
    <dgm:cxn modelId="{64ADFBDC-9950-45D0-B2F4-72BFD30AEA89}" srcId="{9D107A45-C90E-47F2-9218-B4ADA4306330}" destId="{4465399C-4A4D-49C5-8CA6-9A76F1BEA38F}" srcOrd="0" destOrd="0" parTransId="{CC7F35C7-805A-48B2-AD6A-384DADDD8553}" sibTransId="{BCE56F47-A7A7-49B7-B09F-22CD7B29BC29}"/>
    <dgm:cxn modelId="{A76A7087-55A4-5046-BFA1-E3324C8D6AC1}" type="presParOf" srcId="{15990F81-B4EF-4DB6-A2C5-B59146A72B38}" destId="{6DDBE1A0-0894-4513-BB5C-19320E165E22}" srcOrd="0" destOrd="0" presId="urn:microsoft.com/office/officeart/2018/2/layout/IconLabelList"/>
    <dgm:cxn modelId="{5C8AADD9-FD82-0A44-B77F-D42507E261A9}" type="presParOf" srcId="{6DDBE1A0-0894-4513-BB5C-19320E165E22}" destId="{F0604E18-AC3A-40F3-B92C-2F51A25C7238}" srcOrd="0" destOrd="0" presId="urn:microsoft.com/office/officeart/2018/2/layout/IconLabelList"/>
    <dgm:cxn modelId="{4D921DEA-F4A8-7F46-B036-9EA597DDA28B}" type="presParOf" srcId="{6DDBE1A0-0894-4513-BB5C-19320E165E22}" destId="{A8CAC90C-012C-4982-92A3-B17D912B61D3}" srcOrd="1" destOrd="0" presId="urn:microsoft.com/office/officeart/2018/2/layout/IconLabelList"/>
    <dgm:cxn modelId="{B9C3551A-6FF2-2341-9D86-D99A90745468}" type="presParOf" srcId="{6DDBE1A0-0894-4513-BB5C-19320E165E22}" destId="{5F578059-3F45-44AB-976F-B4265E935C93}" srcOrd="2" destOrd="0" presId="urn:microsoft.com/office/officeart/2018/2/layout/IconLabelList"/>
    <dgm:cxn modelId="{79847711-F423-9748-B60A-54E91A2C776C}" type="presParOf" srcId="{15990F81-B4EF-4DB6-A2C5-B59146A72B38}" destId="{C7D8E025-18E2-4013-A26C-B2B6492E9D03}" srcOrd="1" destOrd="0" presId="urn:microsoft.com/office/officeart/2018/2/layout/IconLabelList"/>
    <dgm:cxn modelId="{A1560429-2247-624A-9DAE-0F0C454CFECD}" type="presParOf" srcId="{15990F81-B4EF-4DB6-A2C5-B59146A72B38}" destId="{582A73A4-3B7C-45F7-9285-C9E9006F0FC6}" srcOrd="2" destOrd="0" presId="urn:microsoft.com/office/officeart/2018/2/layout/IconLabelList"/>
    <dgm:cxn modelId="{40D5EAF7-7BD2-1B40-A76F-CC3F160CE19A}" type="presParOf" srcId="{582A73A4-3B7C-45F7-9285-C9E9006F0FC6}" destId="{8B115A30-3CB5-4EA8-B1E3-F776BB5FD7AF}" srcOrd="0" destOrd="0" presId="urn:microsoft.com/office/officeart/2018/2/layout/IconLabelList"/>
    <dgm:cxn modelId="{90924EBE-EA95-BF46-9991-24AD9450E9F4}" type="presParOf" srcId="{582A73A4-3B7C-45F7-9285-C9E9006F0FC6}" destId="{BD66671E-BC4C-4B65-A8A6-47179C42B798}" srcOrd="1" destOrd="0" presId="urn:microsoft.com/office/officeart/2018/2/layout/IconLabelList"/>
    <dgm:cxn modelId="{D888A98E-153F-7444-9469-0916F26C8A6A}" type="presParOf" srcId="{582A73A4-3B7C-45F7-9285-C9E9006F0FC6}" destId="{CB241AC5-0EA4-4C16-82E1-87304FE29F9B}" srcOrd="2" destOrd="0" presId="urn:microsoft.com/office/officeart/2018/2/layout/IconLabelList"/>
    <dgm:cxn modelId="{8012A78C-8522-814D-9664-E45D8A1FC7B0}" type="presParOf" srcId="{15990F81-B4EF-4DB6-A2C5-B59146A72B38}" destId="{9D5C1482-268F-40B4-B8A7-866789ACC5F3}" srcOrd="3" destOrd="0" presId="urn:microsoft.com/office/officeart/2018/2/layout/IconLabelList"/>
    <dgm:cxn modelId="{2A562D72-4E02-6A43-A119-2536CC22B22E}" type="presParOf" srcId="{15990F81-B4EF-4DB6-A2C5-B59146A72B38}" destId="{3A224616-8A3E-4B92-B9BC-301FA303EAA9}" srcOrd="4" destOrd="0" presId="urn:microsoft.com/office/officeart/2018/2/layout/IconLabelList"/>
    <dgm:cxn modelId="{1EB92008-BB3A-0D47-991E-A095D31F3654}" type="presParOf" srcId="{3A224616-8A3E-4B92-B9BC-301FA303EAA9}" destId="{0E2A12CD-8F5A-44DD-93DC-06DEBE32022F}" srcOrd="0" destOrd="0" presId="urn:microsoft.com/office/officeart/2018/2/layout/IconLabelList"/>
    <dgm:cxn modelId="{9DBE30D5-BC43-D248-A16B-33977A24083D}" type="presParOf" srcId="{3A224616-8A3E-4B92-B9BC-301FA303EAA9}" destId="{05A69747-8C26-4B0B-BB5F-808F485DFD43}" srcOrd="1" destOrd="0" presId="urn:microsoft.com/office/officeart/2018/2/layout/IconLabelList"/>
    <dgm:cxn modelId="{DEAB63FA-E725-2E4A-BCEE-9D256DD68485}" type="presParOf" srcId="{3A224616-8A3E-4B92-B9BC-301FA303EAA9}" destId="{CC0A5337-D1A0-40DE-B0CB-106D8A177B69}" srcOrd="2" destOrd="0" presId="urn:microsoft.com/office/officeart/2018/2/layout/IconLabelList"/>
    <dgm:cxn modelId="{A7AFDAA3-AD54-A24D-BCB5-A7E0D783AC10}" type="presParOf" srcId="{15990F81-B4EF-4DB6-A2C5-B59146A72B38}" destId="{ADD9405D-0EFE-4A4C-B68E-FDA401E2AA8D}" srcOrd="5" destOrd="0" presId="urn:microsoft.com/office/officeart/2018/2/layout/IconLabelList"/>
    <dgm:cxn modelId="{2AD7E12F-8848-D742-A476-BAB4D40228A2}" type="presParOf" srcId="{15990F81-B4EF-4DB6-A2C5-B59146A72B38}" destId="{F19B8199-CBD6-4B50-8599-385E4FD590EE}" srcOrd="6" destOrd="0" presId="urn:microsoft.com/office/officeart/2018/2/layout/IconLabelList"/>
    <dgm:cxn modelId="{4E5F9734-28E5-644E-9428-BFEF81EC45CA}" type="presParOf" srcId="{F19B8199-CBD6-4B50-8599-385E4FD590EE}" destId="{5D17254A-ED5E-4E21-B790-5C9C5A1C894E}" srcOrd="0" destOrd="0" presId="urn:microsoft.com/office/officeart/2018/2/layout/IconLabelList"/>
    <dgm:cxn modelId="{D39BBE94-4636-6D4C-B867-659F07946F46}" type="presParOf" srcId="{F19B8199-CBD6-4B50-8599-385E4FD590EE}" destId="{8766B0EE-7AB3-4D68-8BDA-9DC8C5CE9E40}" srcOrd="1" destOrd="0" presId="urn:microsoft.com/office/officeart/2018/2/layout/IconLabelList"/>
    <dgm:cxn modelId="{34C4F4E6-4200-D446-A2B7-6FCA6345A390}" type="presParOf" srcId="{F19B8199-CBD6-4B50-8599-385E4FD590EE}" destId="{62186560-08B9-4901-9622-7A95F5B8A0B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4C59B-9FF0-442D-B550-8BD1DF0C39B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93B11A-7609-4F04-8AF7-017AFC8FE52B}">
      <dgm:prSet/>
      <dgm:spPr>
        <a:xfrm>
          <a:off x="35606" y="2725540"/>
          <a:ext cx="2981250" cy="720000"/>
        </a:xfrm>
        <a:prstGeom prst="rect">
          <a:avLst/>
        </a:prstGeom>
        <a:noFill/>
        <a:ln>
          <a:noFill/>
        </a:ln>
        <a:effectLst/>
      </dgm:spPr>
      <dgm:t>
        <a:bodyPr/>
        <a:lstStyle/>
        <a:p>
          <a:pPr>
            <a:buNone/>
            <a:defRPr cap="all"/>
          </a:pPr>
          <a:r>
            <a:rPr lang="es-MX" cap="all" dirty="0">
              <a:solidFill>
                <a:srgbClr val="000000">
                  <a:hueOff val="0"/>
                  <a:satOff val="0"/>
                  <a:lumOff val="0"/>
                  <a:alphaOff val="0"/>
                </a:srgbClr>
              </a:solidFill>
              <a:latin typeface="Franklin Gothic Book" panose="020F0502020204030204"/>
              <a:ea typeface="+mn-ea"/>
              <a:cs typeface="+mn-cs"/>
            </a:rPr>
            <a:t>70% Conjunto de entrenamiento</a:t>
          </a:r>
          <a:endParaRPr lang="en-US" cap="all" dirty="0">
            <a:solidFill>
              <a:srgbClr val="000000">
                <a:hueOff val="0"/>
                <a:satOff val="0"/>
                <a:lumOff val="0"/>
                <a:alphaOff val="0"/>
              </a:srgbClr>
            </a:solidFill>
            <a:latin typeface="Franklin Gothic Book" panose="020F0502020204030204"/>
            <a:ea typeface="+mn-ea"/>
            <a:cs typeface="+mn-cs"/>
          </a:endParaRPr>
        </a:p>
      </dgm:t>
    </dgm:pt>
    <dgm:pt modelId="{192ED681-DA85-4633-B37C-E41E8CF5F225}" type="parTrans" cxnId="{217DC231-0E59-4A02-A9AF-90A348FE392F}">
      <dgm:prSet/>
      <dgm:spPr/>
      <dgm:t>
        <a:bodyPr/>
        <a:lstStyle/>
        <a:p>
          <a:endParaRPr lang="en-US"/>
        </a:p>
      </dgm:t>
    </dgm:pt>
    <dgm:pt modelId="{2E598E0E-3985-49C6-85F3-99988F856D42}" type="sibTrans" cxnId="{217DC231-0E59-4A02-A9AF-90A348FE392F}">
      <dgm:prSet/>
      <dgm:spPr/>
      <dgm:t>
        <a:bodyPr/>
        <a:lstStyle/>
        <a:p>
          <a:endParaRPr lang="en-US"/>
        </a:p>
      </dgm:t>
    </dgm:pt>
    <dgm:pt modelId="{AE773494-0888-4AFE-B8FD-5CCE5461D672}">
      <dgm:prSet/>
      <dgm:spPr>
        <a:xfrm>
          <a:off x="3538574" y="2725540"/>
          <a:ext cx="2981250" cy="720000"/>
        </a:xfrm>
        <a:prstGeom prst="rect">
          <a:avLst/>
        </a:prstGeom>
        <a:noFill/>
        <a:ln>
          <a:noFill/>
        </a:ln>
        <a:effectLst/>
      </dgm:spPr>
      <dgm:t>
        <a:bodyPr/>
        <a:lstStyle/>
        <a:p>
          <a:pPr>
            <a:buNone/>
            <a:defRPr cap="all"/>
          </a:pPr>
          <a:r>
            <a:rPr lang="es-MX" cap="all" dirty="0">
              <a:solidFill>
                <a:srgbClr val="000000">
                  <a:hueOff val="0"/>
                  <a:satOff val="0"/>
                  <a:lumOff val="0"/>
                  <a:alphaOff val="0"/>
                </a:srgbClr>
              </a:solidFill>
              <a:latin typeface="Franklin Gothic Book" panose="020F0502020204030204"/>
              <a:ea typeface="+mn-ea"/>
              <a:cs typeface="+mn-cs"/>
            </a:rPr>
            <a:t>15% Conjunto de validación </a:t>
          </a:r>
          <a:endParaRPr lang="en-US" cap="all" dirty="0">
            <a:solidFill>
              <a:srgbClr val="000000">
                <a:hueOff val="0"/>
                <a:satOff val="0"/>
                <a:lumOff val="0"/>
                <a:alphaOff val="0"/>
              </a:srgbClr>
            </a:solidFill>
            <a:latin typeface="Franklin Gothic Book" panose="020F0502020204030204"/>
            <a:ea typeface="+mn-ea"/>
            <a:cs typeface="+mn-cs"/>
          </a:endParaRPr>
        </a:p>
      </dgm:t>
    </dgm:pt>
    <dgm:pt modelId="{FA492C36-C7EE-448A-9635-0A74E00EA0BC}" type="parTrans" cxnId="{D0BACA38-2D43-4F3E-BD92-95F83990C63D}">
      <dgm:prSet/>
      <dgm:spPr/>
      <dgm:t>
        <a:bodyPr/>
        <a:lstStyle/>
        <a:p>
          <a:endParaRPr lang="en-US"/>
        </a:p>
      </dgm:t>
    </dgm:pt>
    <dgm:pt modelId="{B656D793-6E35-48FD-BAD2-5BBEC91C1774}" type="sibTrans" cxnId="{D0BACA38-2D43-4F3E-BD92-95F83990C63D}">
      <dgm:prSet/>
      <dgm:spPr/>
      <dgm:t>
        <a:bodyPr/>
        <a:lstStyle/>
        <a:p>
          <a:endParaRPr lang="en-US"/>
        </a:p>
      </dgm:t>
    </dgm:pt>
    <dgm:pt modelId="{9005472C-F35C-4751-AB1B-DFD69B47567F}">
      <dgm:prSet/>
      <dgm:spPr>
        <a:xfrm>
          <a:off x="7041543" y="2725540"/>
          <a:ext cx="2981250" cy="720000"/>
        </a:xfrm>
        <a:prstGeom prst="rect">
          <a:avLst/>
        </a:prstGeom>
        <a:noFill/>
        <a:ln>
          <a:noFill/>
        </a:ln>
        <a:effectLst/>
      </dgm:spPr>
      <dgm:t>
        <a:bodyPr/>
        <a:lstStyle/>
        <a:p>
          <a:pPr>
            <a:buNone/>
            <a:defRPr cap="all"/>
          </a:pPr>
          <a:r>
            <a:rPr lang="es-MX" cap="all" dirty="0">
              <a:solidFill>
                <a:srgbClr val="000000">
                  <a:hueOff val="0"/>
                  <a:satOff val="0"/>
                  <a:lumOff val="0"/>
                  <a:alphaOff val="0"/>
                </a:srgbClr>
              </a:solidFill>
              <a:latin typeface="Franklin Gothic Book" panose="020F0502020204030204"/>
              <a:ea typeface="+mn-ea"/>
              <a:cs typeface="+mn-cs"/>
            </a:rPr>
            <a:t>15% Conjunto de pruebas.</a:t>
          </a:r>
          <a:endParaRPr lang="en-US" cap="all" dirty="0">
            <a:solidFill>
              <a:srgbClr val="000000">
                <a:hueOff val="0"/>
                <a:satOff val="0"/>
                <a:lumOff val="0"/>
                <a:alphaOff val="0"/>
              </a:srgbClr>
            </a:solidFill>
            <a:latin typeface="Franklin Gothic Book" panose="020F0502020204030204"/>
            <a:ea typeface="+mn-ea"/>
            <a:cs typeface="+mn-cs"/>
          </a:endParaRPr>
        </a:p>
      </dgm:t>
    </dgm:pt>
    <dgm:pt modelId="{702CB14E-ECC6-4E76-B006-6183B820F98C}" type="parTrans" cxnId="{A43FCF7F-37E2-4287-9AB8-A089DF1FCD5A}">
      <dgm:prSet/>
      <dgm:spPr/>
      <dgm:t>
        <a:bodyPr/>
        <a:lstStyle/>
        <a:p>
          <a:endParaRPr lang="en-US"/>
        </a:p>
      </dgm:t>
    </dgm:pt>
    <dgm:pt modelId="{DFC37EA7-E83C-4998-9E40-D066DA26285D}" type="sibTrans" cxnId="{A43FCF7F-37E2-4287-9AB8-A089DF1FCD5A}">
      <dgm:prSet/>
      <dgm:spPr/>
      <dgm:t>
        <a:bodyPr/>
        <a:lstStyle/>
        <a:p>
          <a:endParaRPr lang="en-US"/>
        </a:p>
      </dgm:t>
    </dgm:pt>
    <dgm:pt modelId="{3C2994C2-8E73-4EFA-8408-C63DE3A23149}" type="pres">
      <dgm:prSet presAssocID="{4F64C59B-9FF0-442D-B550-8BD1DF0C39B6}" presName="root" presStyleCnt="0">
        <dgm:presLayoutVars>
          <dgm:dir/>
          <dgm:resizeHandles val="exact"/>
        </dgm:presLayoutVars>
      </dgm:prSet>
      <dgm:spPr/>
    </dgm:pt>
    <dgm:pt modelId="{35646719-6E2F-49B5-A7C5-CC65A0EE0C5F}" type="pres">
      <dgm:prSet presAssocID="{9B93B11A-7609-4F04-8AF7-017AFC8FE52B}" presName="compNode" presStyleCnt="0"/>
      <dgm:spPr/>
    </dgm:pt>
    <dgm:pt modelId="{2940BA4F-5860-46A7-8590-55DFE7EC2B7D}" type="pres">
      <dgm:prSet presAssocID="{9B93B11A-7609-4F04-8AF7-017AFC8FE52B}" presName="iconBgRect" presStyleLbl="bgShp" presStyleIdx="0" presStyleCnt="3"/>
      <dgm:spPr>
        <a:xfrm>
          <a:off x="616949" y="340539"/>
          <a:ext cx="1818562" cy="1818562"/>
        </a:xfrm>
        <a:prstGeom prst="ellipse">
          <a:avLst/>
        </a:prstGeom>
        <a:solidFill>
          <a:srgbClr val="C39D36">
            <a:hueOff val="0"/>
            <a:satOff val="0"/>
            <a:lumOff val="0"/>
            <a:alphaOff val="0"/>
          </a:srgbClr>
        </a:solidFill>
        <a:ln>
          <a:noFill/>
        </a:ln>
        <a:effectLst/>
      </dgm:spPr>
    </dgm:pt>
    <dgm:pt modelId="{A3505BB5-B88B-46A9-922C-CE9DFDBE40C5}" type="pres">
      <dgm:prSet presAssocID="{9B93B11A-7609-4F04-8AF7-017AFC8FE52B}" presName="iconRect" presStyleLbl="node1" presStyleIdx="0" presStyleCnt="3"/>
      <dgm: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gm:spPr>
      <dgm:extLst>
        <a:ext uri="{E40237B7-FDA0-4F09-8148-C483321AD2D9}">
          <dgm14:cNvPr xmlns:dgm14="http://schemas.microsoft.com/office/drawing/2010/diagram" id="0" name="" descr="Mancuerna"/>
        </a:ext>
      </dgm:extLst>
    </dgm:pt>
    <dgm:pt modelId="{9B6E4DA6-4FB0-4363-AC2D-C31AEA914DE6}" type="pres">
      <dgm:prSet presAssocID="{9B93B11A-7609-4F04-8AF7-017AFC8FE52B}" presName="spaceRect" presStyleCnt="0"/>
      <dgm:spPr/>
    </dgm:pt>
    <dgm:pt modelId="{F7069A2C-0A6C-4B77-B2CF-55CE5BFF3E9F}" type="pres">
      <dgm:prSet presAssocID="{9B93B11A-7609-4F04-8AF7-017AFC8FE52B}" presName="textRect" presStyleLbl="revTx" presStyleIdx="0" presStyleCnt="3">
        <dgm:presLayoutVars>
          <dgm:chMax val="1"/>
          <dgm:chPref val="1"/>
        </dgm:presLayoutVars>
      </dgm:prSet>
      <dgm:spPr/>
    </dgm:pt>
    <dgm:pt modelId="{5E0F9F8E-0396-4CFD-B173-4780FBDEBA73}" type="pres">
      <dgm:prSet presAssocID="{2E598E0E-3985-49C6-85F3-99988F856D42}" presName="sibTrans" presStyleCnt="0"/>
      <dgm:spPr/>
    </dgm:pt>
    <dgm:pt modelId="{DD3C3518-1FD6-4353-A82E-44F97277A607}" type="pres">
      <dgm:prSet presAssocID="{AE773494-0888-4AFE-B8FD-5CCE5461D672}" presName="compNode" presStyleCnt="0"/>
      <dgm:spPr/>
    </dgm:pt>
    <dgm:pt modelId="{0A1DFC2C-5FFA-456E-94D0-9843F2E0D558}" type="pres">
      <dgm:prSet presAssocID="{AE773494-0888-4AFE-B8FD-5CCE5461D672}" presName="iconBgRect" presStyleLbl="bgShp" presStyleIdx="1" presStyleCnt="3"/>
      <dgm:spPr>
        <a:xfrm>
          <a:off x="4119918" y="340539"/>
          <a:ext cx="1818562" cy="1818562"/>
        </a:xfrm>
        <a:prstGeom prst="ellipse">
          <a:avLst/>
        </a:prstGeom>
        <a:solidFill>
          <a:srgbClr val="9CA950">
            <a:hueOff val="0"/>
            <a:satOff val="0"/>
            <a:lumOff val="0"/>
            <a:alphaOff val="0"/>
          </a:srgbClr>
        </a:solidFill>
        <a:ln>
          <a:noFill/>
        </a:ln>
        <a:effectLst/>
      </dgm:spPr>
    </dgm:pt>
    <dgm:pt modelId="{5481FC26-F9C6-4BD3-A894-3DF6AE63D6B3}" type="pres">
      <dgm:prSet presAssocID="{AE773494-0888-4AFE-B8FD-5CCE5461D672}" presName="iconRect" presStyleLbl="node1" presStyleIdx="1" presStyleCnt="3"/>
      <dgm: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gm:spPr>
      <dgm:extLst>
        <a:ext uri="{E40237B7-FDA0-4F09-8148-C483321AD2D9}">
          <dgm14:cNvPr xmlns:dgm14="http://schemas.microsoft.com/office/drawing/2010/diagram" id="0" name="" descr="Marca de verificación"/>
        </a:ext>
      </dgm:extLst>
    </dgm:pt>
    <dgm:pt modelId="{874B9AD4-980D-48D7-900C-BE5212DFD2F8}" type="pres">
      <dgm:prSet presAssocID="{AE773494-0888-4AFE-B8FD-5CCE5461D672}" presName="spaceRect" presStyleCnt="0"/>
      <dgm:spPr/>
    </dgm:pt>
    <dgm:pt modelId="{9540A4BF-F973-42E3-AD23-864CEFDAA3A2}" type="pres">
      <dgm:prSet presAssocID="{AE773494-0888-4AFE-B8FD-5CCE5461D672}" presName="textRect" presStyleLbl="revTx" presStyleIdx="1" presStyleCnt="3">
        <dgm:presLayoutVars>
          <dgm:chMax val="1"/>
          <dgm:chPref val="1"/>
        </dgm:presLayoutVars>
      </dgm:prSet>
      <dgm:spPr/>
    </dgm:pt>
    <dgm:pt modelId="{E74DB168-F486-4F40-BF8D-A80596B0361D}" type="pres">
      <dgm:prSet presAssocID="{B656D793-6E35-48FD-BAD2-5BBEC91C1774}" presName="sibTrans" presStyleCnt="0"/>
      <dgm:spPr/>
    </dgm:pt>
    <dgm:pt modelId="{C901E241-EA87-4D2A-87BB-15BEB61A59A4}" type="pres">
      <dgm:prSet presAssocID="{9005472C-F35C-4751-AB1B-DFD69B47567F}" presName="compNode" presStyleCnt="0"/>
      <dgm:spPr/>
    </dgm:pt>
    <dgm:pt modelId="{71F63315-8AC9-400C-A638-9A3A6AD48369}" type="pres">
      <dgm:prSet presAssocID="{9005472C-F35C-4751-AB1B-DFD69B47567F}" presName="iconBgRect" presStyleLbl="bgShp" presStyleIdx="2" presStyleCnt="3"/>
      <dgm:spPr>
        <a:xfrm>
          <a:off x="7622887" y="340539"/>
          <a:ext cx="1818562" cy="1818562"/>
        </a:xfrm>
        <a:prstGeom prst="ellipse">
          <a:avLst/>
        </a:prstGeom>
        <a:solidFill>
          <a:srgbClr val="72B43E">
            <a:hueOff val="0"/>
            <a:satOff val="0"/>
            <a:lumOff val="0"/>
            <a:alphaOff val="0"/>
          </a:srgbClr>
        </a:solidFill>
        <a:ln>
          <a:noFill/>
        </a:ln>
        <a:effectLst/>
      </dgm:spPr>
    </dgm:pt>
    <dgm:pt modelId="{29C9C5C8-9936-4E77-B4F1-FE5D79A06D72}" type="pres">
      <dgm:prSet presAssocID="{9005472C-F35C-4751-AB1B-DFD69B47567F}" presName="iconRect" presStyleLbl="node1" presStyleIdx="2" presStyleCnt="3"/>
      <dgm: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gm:spPr>
      <dgm:extLst>
        <a:ext uri="{E40237B7-FDA0-4F09-8148-C483321AD2D9}">
          <dgm14:cNvPr xmlns:dgm14="http://schemas.microsoft.com/office/drawing/2010/diagram" id="0" name="" descr="Test tubes"/>
        </a:ext>
      </dgm:extLst>
    </dgm:pt>
    <dgm:pt modelId="{60207066-247A-4131-9EF9-C6589DF2F85A}" type="pres">
      <dgm:prSet presAssocID="{9005472C-F35C-4751-AB1B-DFD69B47567F}" presName="spaceRect" presStyleCnt="0"/>
      <dgm:spPr/>
    </dgm:pt>
    <dgm:pt modelId="{4AE87C84-9CB7-4029-A127-A907760A0C15}" type="pres">
      <dgm:prSet presAssocID="{9005472C-F35C-4751-AB1B-DFD69B47567F}" presName="textRect" presStyleLbl="revTx" presStyleIdx="2" presStyleCnt="3">
        <dgm:presLayoutVars>
          <dgm:chMax val="1"/>
          <dgm:chPref val="1"/>
        </dgm:presLayoutVars>
      </dgm:prSet>
      <dgm:spPr/>
    </dgm:pt>
  </dgm:ptLst>
  <dgm:cxnLst>
    <dgm:cxn modelId="{A5A92226-4E3E-47F0-8D8D-504DEE0DD242}" type="presOf" srcId="{9B93B11A-7609-4F04-8AF7-017AFC8FE52B}" destId="{F7069A2C-0A6C-4B77-B2CF-55CE5BFF3E9F}" srcOrd="0" destOrd="0" presId="urn:microsoft.com/office/officeart/2018/5/layout/IconCircleLabelList"/>
    <dgm:cxn modelId="{217DC231-0E59-4A02-A9AF-90A348FE392F}" srcId="{4F64C59B-9FF0-442D-B550-8BD1DF0C39B6}" destId="{9B93B11A-7609-4F04-8AF7-017AFC8FE52B}" srcOrd="0" destOrd="0" parTransId="{192ED681-DA85-4633-B37C-E41E8CF5F225}" sibTransId="{2E598E0E-3985-49C6-85F3-99988F856D42}"/>
    <dgm:cxn modelId="{C01DD633-2C67-442D-AA8C-6720E260F04C}" type="presOf" srcId="{AE773494-0888-4AFE-B8FD-5CCE5461D672}" destId="{9540A4BF-F973-42E3-AD23-864CEFDAA3A2}" srcOrd="0" destOrd="0" presId="urn:microsoft.com/office/officeart/2018/5/layout/IconCircleLabelList"/>
    <dgm:cxn modelId="{D0BACA38-2D43-4F3E-BD92-95F83990C63D}" srcId="{4F64C59B-9FF0-442D-B550-8BD1DF0C39B6}" destId="{AE773494-0888-4AFE-B8FD-5CCE5461D672}" srcOrd="1" destOrd="0" parTransId="{FA492C36-C7EE-448A-9635-0A74E00EA0BC}" sibTransId="{B656D793-6E35-48FD-BAD2-5BBEC91C1774}"/>
    <dgm:cxn modelId="{A43FCF7F-37E2-4287-9AB8-A089DF1FCD5A}" srcId="{4F64C59B-9FF0-442D-B550-8BD1DF0C39B6}" destId="{9005472C-F35C-4751-AB1B-DFD69B47567F}" srcOrd="2" destOrd="0" parTransId="{702CB14E-ECC6-4E76-B006-6183B820F98C}" sibTransId="{DFC37EA7-E83C-4998-9E40-D066DA26285D}"/>
    <dgm:cxn modelId="{FAFB55AD-E09D-41E7-B421-BF2A7F5A9368}" type="presOf" srcId="{4F64C59B-9FF0-442D-B550-8BD1DF0C39B6}" destId="{3C2994C2-8E73-4EFA-8408-C63DE3A23149}" srcOrd="0" destOrd="0" presId="urn:microsoft.com/office/officeart/2018/5/layout/IconCircleLabelList"/>
    <dgm:cxn modelId="{60234BBA-6329-4FC6-B63E-275D332A9F81}" type="presOf" srcId="{9005472C-F35C-4751-AB1B-DFD69B47567F}" destId="{4AE87C84-9CB7-4029-A127-A907760A0C15}" srcOrd="0" destOrd="0" presId="urn:microsoft.com/office/officeart/2018/5/layout/IconCircleLabelList"/>
    <dgm:cxn modelId="{F245F706-3C83-4DED-A1A6-9CB32F65F79C}" type="presParOf" srcId="{3C2994C2-8E73-4EFA-8408-C63DE3A23149}" destId="{35646719-6E2F-49B5-A7C5-CC65A0EE0C5F}" srcOrd="0" destOrd="0" presId="urn:microsoft.com/office/officeart/2018/5/layout/IconCircleLabelList"/>
    <dgm:cxn modelId="{298082C3-1C3A-4995-87AD-73DB90C164F2}" type="presParOf" srcId="{35646719-6E2F-49B5-A7C5-CC65A0EE0C5F}" destId="{2940BA4F-5860-46A7-8590-55DFE7EC2B7D}" srcOrd="0" destOrd="0" presId="urn:microsoft.com/office/officeart/2018/5/layout/IconCircleLabelList"/>
    <dgm:cxn modelId="{818B8402-C4CD-437F-9FDA-07C24D38AA38}" type="presParOf" srcId="{35646719-6E2F-49B5-A7C5-CC65A0EE0C5F}" destId="{A3505BB5-B88B-46A9-922C-CE9DFDBE40C5}" srcOrd="1" destOrd="0" presId="urn:microsoft.com/office/officeart/2018/5/layout/IconCircleLabelList"/>
    <dgm:cxn modelId="{E50E1039-10DF-44C9-896A-BF175EA4244D}" type="presParOf" srcId="{35646719-6E2F-49B5-A7C5-CC65A0EE0C5F}" destId="{9B6E4DA6-4FB0-4363-AC2D-C31AEA914DE6}" srcOrd="2" destOrd="0" presId="urn:microsoft.com/office/officeart/2018/5/layout/IconCircleLabelList"/>
    <dgm:cxn modelId="{3EEF2AFB-2F9E-4356-994B-2DE6F2318BD9}" type="presParOf" srcId="{35646719-6E2F-49B5-A7C5-CC65A0EE0C5F}" destId="{F7069A2C-0A6C-4B77-B2CF-55CE5BFF3E9F}" srcOrd="3" destOrd="0" presId="urn:microsoft.com/office/officeart/2018/5/layout/IconCircleLabelList"/>
    <dgm:cxn modelId="{1CB9D2A5-16A1-4245-B688-D43401F258D6}" type="presParOf" srcId="{3C2994C2-8E73-4EFA-8408-C63DE3A23149}" destId="{5E0F9F8E-0396-4CFD-B173-4780FBDEBA73}" srcOrd="1" destOrd="0" presId="urn:microsoft.com/office/officeart/2018/5/layout/IconCircleLabelList"/>
    <dgm:cxn modelId="{9F446A5A-69C5-475E-ABF0-A6D2A89AB782}" type="presParOf" srcId="{3C2994C2-8E73-4EFA-8408-C63DE3A23149}" destId="{DD3C3518-1FD6-4353-A82E-44F97277A607}" srcOrd="2" destOrd="0" presId="urn:microsoft.com/office/officeart/2018/5/layout/IconCircleLabelList"/>
    <dgm:cxn modelId="{97014126-17A4-4AC0-97DF-FCCE5313F26C}" type="presParOf" srcId="{DD3C3518-1FD6-4353-A82E-44F97277A607}" destId="{0A1DFC2C-5FFA-456E-94D0-9843F2E0D558}" srcOrd="0" destOrd="0" presId="urn:microsoft.com/office/officeart/2018/5/layout/IconCircleLabelList"/>
    <dgm:cxn modelId="{68A77A41-7E9F-428D-B950-DD8B5C0872A0}" type="presParOf" srcId="{DD3C3518-1FD6-4353-A82E-44F97277A607}" destId="{5481FC26-F9C6-4BD3-A894-3DF6AE63D6B3}" srcOrd="1" destOrd="0" presId="urn:microsoft.com/office/officeart/2018/5/layout/IconCircleLabelList"/>
    <dgm:cxn modelId="{5AA2A9DB-7B4C-4A2B-8EF8-081B63C652AA}" type="presParOf" srcId="{DD3C3518-1FD6-4353-A82E-44F97277A607}" destId="{874B9AD4-980D-48D7-900C-BE5212DFD2F8}" srcOrd="2" destOrd="0" presId="urn:microsoft.com/office/officeart/2018/5/layout/IconCircleLabelList"/>
    <dgm:cxn modelId="{C0D0D214-99A5-40A4-9510-6A4BFCD13DCE}" type="presParOf" srcId="{DD3C3518-1FD6-4353-A82E-44F97277A607}" destId="{9540A4BF-F973-42E3-AD23-864CEFDAA3A2}" srcOrd="3" destOrd="0" presId="urn:microsoft.com/office/officeart/2018/5/layout/IconCircleLabelList"/>
    <dgm:cxn modelId="{6AD1F2EF-49C7-4009-849E-8470959D0146}" type="presParOf" srcId="{3C2994C2-8E73-4EFA-8408-C63DE3A23149}" destId="{E74DB168-F486-4F40-BF8D-A80596B0361D}" srcOrd="3" destOrd="0" presId="urn:microsoft.com/office/officeart/2018/5/layout/IconCircleLabelList"/>
    <dgm:cxn modelId="{FFD99334-CCBD-4897-9B86-F5F0E6DAA34E}" type="presParOf" srcId="{3C2994C2-8E73-4EFA-8408-C63DE3A23149}" destId="{C901E241-EA87-4D2A-87BB-15BEB61A59A4}" srcOrd="4" destOrd="0" presId="urn:microsoft.com/office/officeart/2018/5/layout/IconCircleLabelList"/>
    <dgm:cxn modelId="{FB369676-C038-40C6-91DE-73CFD2B1D911}" type="presParOf" srcId="{C901E241-EA87-4D2A-87BB-15BEB61A59A4}" destId="{71F63315-8AC9-400C-A638-9A3A6AD48369}" srcOrd="0" destOrd="0" presId="urn:microsoft.com/office/officeart/2018/5/layout/IconCircleLabelList"/>
    <dgm:cxn modelId="{9E7FBBB5-AC61-4B23-895D-FDD0FE53013E}" type="presParOf" srcId="{C901E241-EA87-4D2A-87BB-15BEB61A59A4}" destId="{29C9C5C8-9936-4E77-B4F1-FE5D79A06D72}" srcOrd="1" destOrd="0" presId="urn:microsoft.com/office/officeart/2018/5/layout/IconCircleLabelList"/>
    <dgm:cxn modelId="{FBD9095D-6629-4FCE-9BF0-1D4D9C377DC3}" type="presParOf" srcId="{C901E241-EA87-4D2A-87BB-15BEB61A59A4}" destId="{60207066-247A-4131-9EF9-C6589DF2F85A}" srcOrd="2" destOrd="0" presId="urn:microsoft.com/office/officeart/2018/5/layout/IconCircleLabelList"/>
    <dgm:cxn modelId="{016F6A8F-5190-41E9-9A33-EAA2A7FC7D6A}" type="presParOf" srcId="{C901E241-EA87-4D2A-87BB-15BEB61A59A4}" destId="{4AE87C84-9CB7-4029-A127-A907760A0C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9DECA-42D0-5C42-B4F5-5BDEA14749EC}" type="doc">
      <dgm:prSet loTypeId="urn:microsoft.com/office/officeart/2005/8/layout/chevron2" loCatId="list" qsTypeId="urn:microsoft.com/office/officeart/2005/8/quickstyle/simple4" qsCatId="simple" csTypeId="urn:microsoft.com/office/officeart/2005/8/colors/colorful2" csCatId="colorful" phldr="1"/>
      <dgm:spPr/>
      <dgm:t>
        <a:bodyPr/>
        <a:lstStyle/>
        <a:p>
          <a:endParaRPr lang="es-MX"/>
        </a:p>
      </dgm:t>
    </dgm:pt>
    <dgm:pt modelId="{03452C06-2292-6349-85F5-5148ED08464D}">
      <dgm:prSet custT="1"/>
      <dgm:spPr>
        <a:xfrm rot="5400000">
          <a:off x="-310224" y="312933"/>
          <a:ext cx="2068161" cy="1447712"/>
        </a:xfrm>
        <a:prstGeom prst="chevron">
          <a:avLst/>
        </a:prstGeom>
        <a:gradFill rotWithShape="0">
          <a:gsLst>
            <a:gs pos="0">
              <a:srgbClr val="C39D36">
                <a:hueOff val="0"/>
                <a:satOff val="0"/>
                <a:lumOff val="0"/>
                <a:alphaOff val="0"/>
                <a:shade val="85000"/>
                <a:satMod val="130000"/>
              </a:srgbClr>
            </a:gs>
            <a:gs pos="34000">
              <a:srgbClr val="C39D36">
                <a:hueOff val="0"/>
                <a:satOff val="0"/>
                <a:lumOff val="0"/>
                <a:alphaOff val="0"/>
                <a:shade val="87000"/>
                <a:satMod val="125000"/>
              </a:srgbClr>
            </a:gs>
            <a:gs pos="70000">
              <a:srgbClr val="C39D36">
                <a:hueOff val="0"/>
                <a:satOff val="0"/>
                <a:lumOff val="0"/>
                <a:alphaOff val="0"/>
                <a:tint val="100000"/>
                <a:shade val="90000"/>
                <a:satMod val="130000"/>
              </a:srgbClr>
            </a:gs>
            <a:gs pos="100000">
              <a:srgbClr val="C39D36">
                <a:hueOff val="0"/>
                <a:satOff val="0"/>
                <a:lumOff val="0"/>
                <a:alphaOff val="0"/>
                <a:tint val="100000"/>
                <a:shade val="100000"/>
                <a:satMod val="110000"/>
              </a:srgbClr>
            </a:gs>
          </a:gsLst>
          <a:path path="circle">
            <a:fillToRect l="100000" t="100000" r="100000" b="100000"/>
          </a:path>
        </a:gradFill>
        <a:ln w="12700" cap="flat" cmpd="sng" algn="ctr">
          <a:solidFill>
            <a:srgbClr val="C39D36">
              <a:hueOff val="0"/>
              <a:satOff val="0"/>
              <a:lumOff val="0"/>
              <a:alphaOff val="0"/>
            </a:srgbClr>
          </a:solidFill>
          <a:prstDash val="solid"/>
        </a:ln>
        <a:effectLst>
          <a:outerShdw blurRad="38100" dist="25400" dir="2700000" algn="br" rotWithShape="0">
            <a:srgbClr val="000000">
              <a:alpha val="60000"/>
            </a:srgbClr>
          </a:outerShdw>
        </a:effectLst>
      </dgm:spPr>
      <dgm:t>
        <a:bodyPr/>
        <a:lstStyle/>
        <a:p>
          <a:pPr>
            <a:buNone/>
          </a:pPr>
          <a:r>
            <a:rPr lang="es-MX" sz="1800" dirty="0">
              <a:solidFill>
                <a:srgbClr val="FFFFFF"/>
              </a:solidFill>
              <a:latin typeface="Franklin Gothic Book" panose="020F0502020204030204"/>
              <a:ea typeface="+mn-ea"/>
              <a:cs typeface="+mn-cs"/>
            </a:rPr>
            <a:t>ERROR CUADRÁTICO MEDIO: </a:t>
          </a:r>
        </a:p>
      </dgm:t>
    </dgm:pt>
    <dgm:pt modelId="{79CEA5B0-433E-DF41-8DC5-B11E12907D99}" type="parTrans" cxnId="{2ACE955F-A3AA-1744-8B87-B1BD81E29927}">
      <dgm:prSet/>
      <dgm:spPr/>
      <dgm:t>
        <a:bodyPr/>
        <a:lstStyle/>
        <a:p>
          <a:endParaRPr lang="es-MX" sz="2400"/>
        </a:p>
      </dgm:t>
    </dgm:pt>
    <dgm:pt modelId="{819FB438-5FC0-1649-8FDA-EEC09FC9D8D5}" type="sibTrans" cxnId="{2ACE955F-A3AA-1744-8B87-B1BD81E29927}">
      <dgm:prSet/>
      <dgm:spPr/>
      <dgm:t>
        <a:bodyPr/>
        <a:lstStyle/>
        <a:p>
          <a:endParaRPr lang="es-MX" sz="2400"/>
        </a:p>
      </dgm:t>
    </dgm:pt>
    <dgm:pt modelId="{5AE59222-4F46-E94B-A118-493688D44564}">
      <dgm:prSet custT="1"/>
      <dgm:spPr>
        <a:xfrm rot="5400000">
          <a:off x="-310224" y="2093657"/>
          <a:ext cx="2068161" cy="1447712"/>
        </a:xfrm>
        <a:prstGeom prst="chevron">
          <a:avLst/>
        </a:prstGeom>
        <a:gradFill rotWithShape="0">
          <a:gsLst>
            <a:gs pos="0">
              <a:srgbClr val="C39D36">
                <a:hueOff val="1496111"/>
                <a:satOff val="-20883"/>
                <a:lumOff val="1"/>
                <a:alphaOff val="0"/>
                <a:shade val="85000"/>
                <a:satMod val="130000"/>
              </a:srgbClr>
            </a:gs>
            <a:gs pos="34000">
              <a:srgbClr val="C39D36">
                <a:hueOff val="1496111"/>
                <a:satOff val="-20883"/>
                <a:lumOff val="1"/>
                <a:alphaOff val="0"/>
                <a:shade val="87000"/>
                <a:satMod val="125000"/>
              </a:srgbClr>
            </a:gs>
            <a:gs pos="70000">
              <a:srgbClr val="C39D36">
                <a:hueOff val="1496111"/>
                <a:satOff val="-20883"/>
                <a:lumOff val="1"/>
                <a:alphaOff val="0"/>
                <a:tint val="100000"/>
                <a:shade val="90000"/>
                <a:satMod val="130000"/>
              </a:srgbClr>
            </a:gs>
            <a:gs pos="100000">
              <a:srgbClr val="C39D36">
                <a:hueOff val="1496111"/>
                <a:satOff val="-20883"/>
                <a:lumOff val="1"/>
                <a:alphaOff val="0"/>
                <a:tint val="100000"/>
                <a:shade val="100000"/>
                <a:satMod val="110000"/>
              </a:srgbClr>
            </a:gs>
          </a:gsLst>
          <a:path path="circle">
            <a:fillToRect l="100000" t="100000" r="100000" b="100000"/>
          </a:path>
        </a:gradFill>
        <a:ln w="12700" cap="flat" cmpd="sng" algn="ctr">
          <a:solidFill>
            <a:srgbClr val="C39D36">
              <a:hueOff val="1496111"/>
              <a:satOff val="-20883"/>
              <a:lumOff val="1"/>
              <a:alphaOff val="0"/>
            </a:srgbClr>
          </a:solidFill>
          <a:prstDash val="solid"/>
        </a:ln>
        <a:effectLst>
          <a:outerShdw blurRad="38100" dist="25400" dir="2700000" algn="br" rotWithShape="0">
            <a:srgbClr val="000000">
              <a:alpha val="60000"/>
            </a:srgbClr>
          </a:outerShdw>
        </a:effectLst>
      </dgm:spPr>
      <dgm:t>
        <a:bodyPr/>
        <a:lstStyle/>
        <a:p>
          <a:pPr>
            <a:buNone/>
          </a:pPr>
          <a:r>
            <a:rPr lang="es-MX" sz="1800" dirty="0">
              <a:solidFill>
                <a:srgbClr val="FFFFFF"/>
              </a:solidFill>
              <a:latin typeface="Franklin Gothic Book" panose="020F0502020204030204"/>
              <a:ea typeface="+mn-ea"/>
              <a:cs typeface="+mn-cs"/>
            </a:rPr>
            <a:t>CURVA ROC: </a:t>
          </a:r>
        </a:p>
      </dgm:t>
    </dgm:pt>
    <dgm:pt modelId="{7CE6D2C0-3BF8-9440-8568-6D9D4866CAC3}" type="parTrans" cxnId="{050BFCA2-97B0-0B4D-BA46-AD33294DCB9C}">
      <dgm:prSet/>
      <dgm:spPr/>
      <dgm:t>
        <a:bodyPr/>
        <a:lstStyle/>
        <a:p>
          <a:endParaRPr lang="es-MX" sz="2400"/>
        </a:p>
      </dgm:t>
    </dgm:pt>
    <dgm:pt modelId="{8A128DEB-4C11-D449-9AFB-BC72D16D3259}" type="sibTrans" cxnId="{050BFCA2-97B0-0B4D-BA46-AD33294DCB9C}">
      <dgm:prSet/>
      <dgm:spPr/>
      <dgm:t>
        <a:bodyPr/>
        <a:lstStyle/>
        <a:p>
          <a:endParaRPr lang="es-MX" sz="2400"/>
        </a:p>
      </dgm:t>
    </dgm:pt>
    <dgm:pt modelId="{A342A3BC-EDC5-E74B-A1FE-A4672CEF88CE}">
      <dgm:prSet custT="1"/>
      <dgm:spPr>
        <a:xfrm rot="5400000">
          <a:off x="2223516" y="-773093"/>
          <a:ext cx="1345011" cy="2896618"/>
        </a:xfrm>
        <a:prstGeom prst="round2SameRect">
          <a:avLst/>
        </a:prstGeom>
        <a:solidFill>
          <a:srgbClr val="FFFFFF">
            <a:alpha val="90000"/>
            <a:hueOff val="0"/>
            <a:satOff val="0"/>
            <a:lumOff val="0"/>
            <a:alphaOff val="0"/>
          </a:srgbClr>
        </a:solidFill>
        <a:ln w="12700" cap="flat" cmpd="sng" algn="ctr">
          <a:solidFill>
            <a:srgbClr val="C39D36">
              <a:hueOff val="0"/>
              <a:satOff val="0"/>
              <a:lumOff val="0"/>
              <a:alphaOff val="0"/>
            </a:srgbClr>
          </a:solidFill>
          <a:prstDash val="solid"/>
        </a:ln>
        <a:effectLst/>
      </dgm:spPr>
      <dgm:t>
        <a:bodyPr/>
        <a:lstStyle/>
        <a:p>
          <a:pPr>
            <a:buChar char="•"/>
          </a:pPr>
          <a:r>
            <a:rPr lang="es-MX" sz="1600" kern="1200" dirty="0">
              <a:solidFill>
                <a:srgbClr val="000000">
                  <a:hueOff val="0"/>
                  <a:satOff val="0"/>
                  <a:lumOff val="0"/>
                  <a:alphaOff val="0"/>
                </a:srgbClr>
              </a:solidFill>
              <a:latin typeface="Franklin Gothic Book" panose="020F0502020204030204"/>
              <a:ea typeface="+mn-ea"/>
              <a:cs typeface="+mn-cs"/>
            </a:rPr>
            <a:t>Mide el promedio de los errores al cuadrado, es decir, la diferencia entre el estimador y lo que se estima.</a:t>
          </a:r>
        </a:p>
      </dgm:t>
    </dgm:pt>
    <dgm:pt modelId="{B1A907AA-0B52-C74D-8D76-DB17043CC7DD}" type="parTrans" cxnId="{ADE447C5-ED63-9F42-BE78-4364A62E39E1}">
      <dgm:prSet/>
      <dgm:spPr/>
      <dgm:t>
        <a:bodyPr/>
        <a:lstStyle/>
        <a:p>
          <a:endParaRPr lang="es-MX" sz="2400"/>
        </a:p>
      </dgm:t>
    </dgm:pt>
    <dgm:pt modelId="{DA3F045D-D632-614B-AA58-842DBFBF8E43}" type="sibTrans" cxnId="{ADE447C5-ED63-9F42-BE78-4364A62E39E1}">
      <dgm:prSet/>
      <dgm:spPr/>
      <dgm:t>
        <a:bodyPr/>
        <a:lstStyle/>
        <a:p>
          <a:endParaRPr lang="es-MX" sz="2400"/>
        </a:p>
      </dgm:t>
    </dgm:pt>
    <dgm:pt modelId="{A44AD926-0C8A-384B-98A5-6C159EA0348B}">
      <dgm:prSet custT="1"/>
      <dgm:spPr>
        <a:xfrm rot="5400000">
          <a:off x="2223869" y="1007276"/>
          <a:ext cx="1344304" cy="2896618"/>
        </a:xfrm>
        <a:prstGeom prst="round2SameRect">
          <a:avLst/>
        </a:prstGeom>
        <a:solidFill>
          <a:srgbClr val="FFFFFF">
            <a:alpha val="90000"/>
            <a:hueOff val="0"/>
            <a:satOff val="0"/>
            <a:lumOff val="0"/>
            <a:alphaOff val="0"/>
          </a:srgbClr>
        </a:solidFill>
        <a:ln w="12700" cap="flat" cmpd="sng" algn="ctr">
          <a:solidFill>
            <a:srgbClr val="C39D36">
              <a:hueOff val="1496111"/>
              <a:satOff val="-20883"/>
              <a:lumOff val="1"/>
              <a:alphaOff val="0"/>
            </a:srgbClr>
          </a:solidFill>
          <a:prstDash val="solid"/>
        </a:ln>
        <a:effectLst/>
      </dgm:spPr>
      <dgm:t>
        <a:bodyPr/>
        <a:lstStyle/>
        <a:p>
          <a:pPr>
            <a:buChar char="•"/>
          </a:pPr>
          <a:r>
            <a:rPr lang="es-MX" sz="1600" dirty="0">
              <a:solidFill>
                <a:srgbClr val="000000">
                  <a:hueOff val="0"/>
                  <a:satOff val="0"/>
                  <a:lumOff val="0"/>
                  <a:alphaOff val="0"/>
                </a:srgbClr>
              </a:solidFill>
              <a:latin typeface="Franklin Gothic Book" panose="020F0502020204030204"/>
              <a:ea typeface="+mn-ea"/>
              <a:cs typeface="+mn-cs"/>
            </a:rPr>
            <a:t>Nos sirve para conocer el rendimiento global de la prueba (área bajo la curva) </a:t>
          </a:r>
        </a:p>
      </dgm:t>
    </dgm:pt>
    <dgm:pt modelId="{32F8A274-9284-604D-8200-FC8C8CB88FDD}" type="parTrans" cxnId="{E7542F37-F916-2F47-845D-6759FBF5D4FB}">
      <dgm:prSet/>
      <dgm:spPr/>
      <dgm:t>
        <a:bodyPr/>
        <a:lstStyle/>
        <a:p>
          <a:endParaRPr lang="es-MX" sz="2400"/>
        </a:p>
      </dgm:t>
    </dgm:pt>
    <dgm:pt modelId="{D52B0728-3BD4-E049-8BD8-3E0029A2CB62}" type="sibTrans" cxnId="{E7542F37-F916-2F47-845D-6759FBF5D4FB}">
      <dgm:prSet/>
      <dgm:spPr/>
      <dgm:t>
        <a:bodyPr/>
        <a:lstStyle/>
        <a:p>
          <a:endParaRPr lang="es-MX" sz="2400"/>
        </a:p>
      </dgm:t>
    </dgm:pt>
    <dgm:pt modelId="{4DEDA86B-0FB0-1346-8F58-AC9BE8986ED3}">
      <dgm:prSet custT="1"/>
      <dgm:spPr>
        <a:xfrm rot="5400000">
          <a:off x="2223869" y="1007276"/>
          <a:ext cx="1344304" cy="2896618"/>
        </a:xfrm>
        <a:prstGeom prst="round2SameRect">
          <a:avLst/>
        </a:prstGeom>
        <a:solidFill>
          <a:srgbClr val="FFFFFF">
            <a:alpha val="90000"/>
            <a:hueOff val="0"/>
            <a:satOff val="0"/>
            <a:lumOff val="0"/>
            <a:alphaOff val="0"/>
          </a:srgbClr>
        </a:solidFill>
        <a:ln w="12700" cap="flat" cmpd="sng" algn="ctr">
          <a:solidFill>
            <a:srgbClr val="C39D36">
              <a:hueOff val="1496111"/>
              <a:satOff val="-20883"/>
              <a:lumOff val="1"/>
              <a:alphaOff val="0"/>
            </a:srgbClr>
          </a:solidFill>
          <a:prstDash val="solid"/>
        </a:ln>
        <a:effectLst/>
      </dgm:spPr>
      <dgm:t>
        <a:bodyPr/>
        <a:lstStyle/>
        <a:p>
          <a:pPr>
            <a:buChar char="•"/>
          </a:pPr>
          <a:r>
            <a:rPr lang="es-MX" sz="1600" dirty="0">
              <a:solidFill>
                <a:srgbClr val="000000">
                  <a:hueOff val="0"/>
                  <a:satOff val="0"/>
                  <a:lumOff val="0"/>
                  <a:alphaOff val="0"/>
                </a:srgbClr>
              </a:solidFill>
              <a:latin typeface="Franklin Gothic Book" panose="020F0502020204030204"/>
              <a:ea typeface="+mn-ea"/>
              <a:cs typeface="+mn-cs"/>
            </a:rPr>
            <a:t>Eje X – Falsos positivos</a:t>
          </a:r>
        </a:p>
      </dgm:t>
    </dgm:pt>
    <dgm:pt modelId="{01A89D93-62E3-5F44-A98A-934805DE582D}" type="parTrans" cxnId="{8552CE1C-F216-9B45-9FEE-A2D8F2FFA028}">
      <dgm:prSet/>
      <dgm:spPr/>
      <dgm:t>
        <a:bodyPr/>
        <a:lstStyle/>
        <a:p>
          <a:endParaRPr lang="es-MX" sz="2400"/>
        </a:p>
      </dgm:t>
    </dgm:pt>
    <dgm:pt modelId="{3497C9E4-0ECF-7A4A-9858-505BC0F3CC4E}" type="sibTrans" cxnId="{8552CE1C-F216-9B45-9FEE-A2D8F2FFA028}">
      <dgm:prSet/>
      <dgm:spPr/>
      <dgm:t>
        <a:bodyPr/>
        <a:lstStyle/>
        <a:p>
          <a:endParaRPr lang="es-MX" sz="2400"/>
        </a:p>
      </dgm:t>
    </dgm:pt>
    <dgm:pt modelId="{1B2BE21F-2B05-C34C-9F36-65BCBA169470}">
      <dgm:prSet custT="1"/>
      <dgm:spPr>
        <a:xfrm rot="5400000">
          <a:off x="2223869" y="1007276"/>
          <a:ext cx="1344304" cy="2896618"/>
        </a:xfrm>
        <a:prstGeom prst="round2SameRect">
          <a:avLst/>
        </a:prstGeom>
        <a:solidFill>
          <a:srgbClr val="FFFFFF">
            <a:alpha val="90000"/>
            <a:hueOff val="0"/>
            <a:satOff val="0"/>
            <a:lumOff val="0"/>
            <a:alphaOff val="0"/>
          </a:srgbClr>
        </a:solidFill>
        <a:ln w="12700" cap="flat" cmpd="sng" algn="ctr">
          <a:solidFill>
            <a:srgbClr val="C39D36">
              <a:hueOff val="1496111"/>
              <a:satOff val="-20883"/>
              <a:lumOff val="1"/>
              <a:alphaOff val="0"/>
            </a:srgbClr>
          </a:solidFill>
          <a:prstDash val="solid"/>
        </a:ln>
        <a:effectLst/>
      </dgm:spPr>
      <dgm:t>
        <a:bodyPr/>
        <a:lstStyle/>
        <a:p>
          <a:pPr>
            <a:buChar char="•"/>
          </a:pPr>
          <a:r>
            <a:rPr lang="es-MX" sz="1600" dirty="0">
              <a:solidFill>
                <a:srgbClr val="000000">
                  <a:hueOff val="0"/>
                  <a:satOff val="0"/>
                  <a:lumOff val="0"/>
                  <a:alphaOff val="0"/>
                </a:srgbClr>
              </a:solidFill>
              <a:latin typeface="Franklin Gothic Book" panose="020F0502020204030204"/>
              <a:ea typeface="+mn-ea"/>
              <a:cs typeface="+mn-cs"/>
            </a:rPr>
            <a:t>Eje Y – Verdaderos positivos</a:t>
          </a:r>
        </a:p>
      </dgm:t>
    </dgm:pt>
    <dgm:pt modelId="{19E77AC5-6BEA-F047-B88F-AE54B35E50DC}" type="parTrans" cxnId="{5E7B2DA9-2EAC-9147-857D-3CB654F6FBCB}">
      <dgm:prSet/>
      <dgm:spPr/>
      <dgm:t>
        <a:bodyPr/>
        <a:lstStyle/>
        <a:p>
          <a:endParaRPr lang="es-MX" sz="2400"/>
        </a:p>
      </dgm:t>
    </dgm:pt>
    <dgm:pt modelId="{FA08FBF7-5437-1948-AD71-44498376C3F7}" type="sibTrans" cxnId="{5E7B2DA9-2EAC-9147-857D-3CB654F6FBCB}">
      <dgm:prSet/>
      <dgm:spPr/>
      <dgm:t>
        <a:bodyPr/>
        <a:lstStyle/>
        <a:p>
          <a:endParaRPr lang="es-MX" sz="2400"/>
        </a:p>
      </dgm:t>
    </dgm:pt>
    <dgm:pt modelId="{95305D27-1A96-F84A-846D-AF00C52F9858}">
      <dgm:prSet custT="1"/>
      <dgm:spPr>
        <a:xfrm rot="5400000">
          <a:off x="2223516" y="-773093"/>
          <a:ext cx="1345011" cy="2896618"/>
        </a:xfrm>
        <a:prstGeom prst="round2SameRect">
          <a:avLst/>
        </a:prstGeom>
        <a:solidFill>
          <a:srgbClr val="FFFFFF">
            <a:alpha val="90000"/>
            <a:hueOff val="0"/>
            <a:satOff val="0"/>
            <a:lumOff val="0"/>
            <a:alphaOff val="0"/>
          </a:srgbClr>
        </a:solidFill>
        <a:ln w="12700" cap="flat" cmpd="sng" algn="ctr">
          <a:solidFill>
            <a:srgbClr val="C39D36">
              <a:hueOff val="0"/>
              <a:satOff val="0"/>
              <a:lumOff val="0"/>
              <a:alphaOff val="0"/>
            </a:srgbClr>
          </a:solidFill>
          <a:prstDash val="solid"/>
        </a:ln>
        <a:effectLst/>
      </dgm:spPr>
      <dgm:t>
        <a:bodyPr/>
        <a:lstStyle/>
        <a:p>
          <a:pPr>
            <a:buChar char="•"/>
          </a:pPr>
          <a:r>
            <a:rPr lang="es-MX" sz="1600" b="0" i="0" u="none" kern="1200" dirty="0">
              <a:solidFill>
                <a:srgbClr val="000000"/>
              </a:solidFill>
              <a:latin typeface="Franklin Gothic Book" panose="020F0502020204030204"/>
              <a:ea typeface="+mn-ea"/>
              <a:cs typeface="+mn-cs"/>
              <a:hlinkClick xmlns:r="http://schemas.openxmlformats.org/officeDocument/2006/relationships" r:id="rId1" tooltip="Valor esperado">
                <a:extLst>
                  <a:ext uri="{A12FA001-AC4F-418D-AE19-62706E023703}">
                    <ahyp:hlinkClr xmlns:ahyp="http://schemas.microsoft.com/office/drawing/2018/hyperlinkcolor" val="tx"/>
                  </a:ext>
                </a:extLst>
              </a:hlinkClick>
            </a:rPr>
            <a:t>Valor esperad</a:t>
          </a:r>
          <a:r>
            <a:rPr lang="es-MX" sz="1600" b="0" i="0" u="none" kern="1200" dirty="0">
              <a:solidFill>
                <a:srgbClr val="000000"/>
              </a:solidFill>
              <a:latin typeface="Franklin Gothic Book" panose="020F0502020204030204"/>
              <a:ea typeface="+mn-ea"/>
              <a:cs typeface="+mn-cs"/>
            </a:rPr>
            <a:t>o </a:t>
          </a:r>
          <a:r>
            <a:rPr lang="es-MX" sz="1600" b="0" i="0" kern="1200" dirty="0">
              <a:solidFill>
                <a:srgbClr val="000000">
                  <a:hueOff val="0"/>
                  <a:satOff val="0"/>
                  <a:lumOff val="0"/>
                  <a:alphaOff val="0"/>
                </a:srgbClr>
              </a:solidFill>
              <a:latin typeface="Franklin Gothic Book" panose="020F0502020204030204"/>
              <a:ea typeface="+mn-ea"/>
              <a:cs typeface="+mn-cs"/>
            </a:rPr>
            <a:t>de la pérdida del error al cuadrado </a:t>
          </a:r>
          <a:endParaRPr lang="es-MX" sz="1600" kern="1200" dirty="0">
            <a:solidFill>
              <a:srgbClr val="000000">
                <a:hueOff val="0"/>
                <a:satOff val="0"/>
                <a:lumOff val="0"/>
                <a:alphaOff val="0"/>
              </a:srgbClr>
            </a:solidFill>
            <a:latin typeface="Franklin Gothic Book" panose="020F0502020204030204"/>
            <a:ea typeface="+mn-ea"/>
            <a:cs typeface="+mn-cs"/>
          </a:endParaRPr>
        </a:p>
      </dgm:t>
    </dgm:pt>
    <dgm:pt modelId="{75ABBEAE-E413-C043-996B-6D22ECA321D2}" type="parTrans" cxnId="{23777038-DD57-1543-B304-C3D56F193890}">
      <dgm:prSet/>
      <dgm:spPr/>
      <dgm:t>
        <a:bodyPr/>
        <a:lstStyle/>
        <a:p>
          <a:endParaRPr lang="es-MX"/>
        </a:p>
      </dgm:t>
    </dgm:pt>
    <dgm:pt modelId="{202AF92A-A6AF-4447-88F3-6B9C5CB81BE9}" type="sibTrans" cxnId="{23777038-DD57-1543-B304-C3D56F193890}">
      <dgm:prSet/>
      <dgm:spPr/>
      <dgm:t>
        <a:bodyPr/>
        <a:lstStyle/>
        <a:p>
          <a:endParaRPr lang="es-MX"/>
        </a:p>
      </dgm:t>
    </dgm:pt>
    <dgm:pt modelId="{3D46B358-A93C-074C-911F-5C44A878B223}" type="pres">
      <dgm:prSet presAssocID="{3C69DECA-42D0-5C42-B4F5-5BDEA14749EC}" presName="linearFlow" presStyleCnt="0">
        <dgm:presLayoutVars>
          <dgm:dir/>
          <dgm:animLvl val="lvl"/>
          <dgm:resizeHandles val="exact"/>
        </dgm:presLayoutVars>
      </dgm:prSet>
      <dgm:spPr/>
    </dgm:pt>
    <dgm:pt modelId="{0D7CD049-D8B3-E643-AC6C-A6CF69ABA7E3}" type="pres">
      <dgm:prSet presAssocID="{03452C06-2292-6349-85F5-5148ED08464D}" presName="composite" presStyleCnt="0"/>
      <dgm:spPr/>
    </dgm:pt>
    <dgm:pt modelId="{8ADE39D7-6963-F045-8AEC-3521D19ED209}" type="pres">
      <dgm:prSet presAssocID="{03452C06-2292-6349-85F5-5148ED08464D}" presName="parentText" presStyleLbl="alignNode1" presStyleIdx="0" presStyleCnt="2">
        <dgm:presLayoutVars>
          <dgm:chMax val="1"/>
          <dgm:bulletEnabled val="1"/>
        </dgm:presLayoutVars>
      </dgm:prSet>
      <dgm:spPr/>
    </dgm:pt>
    <dgm:pt modelId="{BBAA73F9-5ADA-384A-BC9B-CF6DA8C1B9E3}" type="pres">
      <dgm:prSet presAssocID="{03452C06-2292-6349-85F5-5148ED08464D}" presName="descendantText" presStyleLbl="alignAcc1" presStyleIdx="0" presStyleCnt="2">
        <dgm:presLayoutVars>
          <dgm:bulletEnabled val="1"/>
        </dgm:presLayoutVars>
      </dgm:prSet>
      <dgm:spPr/>
    </dgm:pt>
    <dgm:pt modelId="{39790FAA-2276-1649-B7D4-B4BCABC6A549}" type="pres">
      <dgm:prSet presAssocID="{819FB438-5FC0-1649-8FDA-EEC09FC9D8D5}" presName="sp" presStyleCnt="0"/>
      <dgm:spPr/>
    </dgm:pt>
    <dgm:pt modelId="{1FDFD154-532B-D348-9DCD-D41BC7818948}" type="pres">
      <dgm:prSet presAssocID="{5AE59222-4F46-E94B-A118-493688D44564}" presName="composite" presStyleCnt="0"/>
      <dgm:spPr/>
    </dgm:pt>
    <dgm:pt modelId="{F66DC916-E787-6848-AC01-ADC62D0585BD}" type="pres">
      <dgm:prSet presAssocID="{5AE59222-4F46-E94B-A118-493688D44564}" presName="parentText" presStyleLbl="alignNode1" presStyleIdx="1" presStyleCnt="2">
        <dgm:presLayoutVars>
          <dgm:chMax val="1"/>
          <dgm:bulletEnabled val="1"/>
        </dgm:presLayoutVars>
      </dgm:prSet>
      <dgm:spPr/>
    </dgm:pt>
    <dgm:pt modelId="{7D18E62B-150A-0D41-A354-1B3E5D844407}" type="pres">
      <dgm:prSet presAssocID="{5AE59222-4F46-E94B-A118-493688D44564}" presName="descendantText" presStyleLbl="alignAcc1" presStyleIdx="1" presStyleCnt="2" custScaleY="121483">
        <dgm:presLayoutVars>
          <dgm:bulletEnabled val="1"/>
        </dgm:presLayoutVars>
      </dgm:prSet>
      <dgm:spPr/>
    </dgm:pt>
  </dgm:ptLst>
  <dgm:cxnLst>
    <dgm:cxn modelId="{8552CE1C-F216-9B45-9FEE-A2D8F2FFA028}" srcId="{5AE59222-4F46-E94B-A118-493688D44564}" destId="{4DEDA86B-0FB0-1346-8F58-AC9BE8986ED3}" srcOrd="1" destOrd="0" parTransId="{01A89D93-62E3-5F44-A98A-934805DE582D}" sibTransId="{3497C9E4-0ECF-7A4A-9858-505BC0F3CC4E}"/>
    <dgm:cxn modelId="{E7542F37-F916-2F47-845D-6759FBF5D4FB}" srcId="{5AE59222-4F46-E94B-A118-493688D44564}" destId="{A44AD926-0C8A-384B-98A5-6C159EA0348B}" srcOrd="0" destOrd="0" parTransId="{32F8A274-9284-604D-8200-FC8C8CB88FDD}" sibTransId="{D52B0728-3BD4-E049-8BD8-3E0029A2CB62}"/>
    <dgm:cxn modelId="{09EFAB37-675C-2A4A-B266-CD26DCE92B38}" type="presOf" srcId="{03452C06-2292-6349-85F5-5148ED08464D}" destId="{8ADE39D7-6963-F045-8AEC-3521D19ED209}" srcOrd="0" destOrd="0" presId="urn:microsoft.com/office/officeart/2005/8/layout/chevron2"/>
    <dgm:cxn modelId="{23777038-DD57-1543-B304-C3D56F193890}" srcId="{03452C06-2292-6349-85F5-5148ED08464D}" destId="{95305D27-1A96-F84A-846D-AF00C52F9858}" srcOrd="1" destOrd="0" parTransId="{75ABBEAE-E413-C043-996B-6D22ECA321D2}" sibTransId="{202AF92A-A6AF-4447-88F3-6B9C5CB81BE9}"/>
    <dgm:cxn modelId="{88828F38-D027-864D-A70D-154EB90558E9}" type="presOf" srcId="{4DEDA86B-0FB0-1346-8F58-AC9BE8986ED3}" destId="{7D18E62B-150A-0D41-A354-1B3E5D844407}" srcOrd="0" destOrd="1" presId="urn:microsoft.com/office/officeart/2005/8/layout/chevron2"/>
    <dgm:cxn modelId="{E52BE73B-2957-EA4D-B006-D616D734A1F4}" type="presOf" srcId="{3C69DECA-42D0-5C42-B4F5-5BDEA14749EC}" destId="{3D46B358-A93C-074C-911F-5C44A878B223}" srcOrd="0" destOrd="0" presId="urn:microsoft.com/office/officeart/2005/8/layout/chevron2"/>
    <dgm:cxn modelId="{2ACE955F-A3AA-1744-8B87-B1BD81E29927}" srcId="{3C69DECA-42D0-5C42-B4F5-5BDEA14749EC}" destId="{03452C06-2292-6349-85F5-5148ED08464D}" srcOrd="0" destOrd="0" parTransId="{79CEA5B0-433E-DF41-8DC5-B11E12907D99}" sibTransId="{819FB438-5FC0-1649-8FDA-EEC09FC9D8D5}"/>
    <dgm:cxn modelId="{0102D85F-7BDB-9342-A861-DEBB7EC8CF10}" type="presOf" srcId="{A342A3BC-EDC5-E74B-A1FE-A4672CEF88CE}" destId="{BBAA73F9-5ADA-384A-BC9B-CF6DA8C1B9E3}" srcOrd="0" destOrd="0" presId="urn:microsoft.com/office/officeart/2005/8/layout/chevron2"/>
    <dgm:cxn modelId="{D89ABE64-A775-804B-9E6F-7E9EF8E4B9C6}" type="presOf" srcId="{95305D27-1A96-F84A-846D-AF00C52F9858}" destId="{BBAA73F9-5ADA-384A-BC9B-CF6DA8C1B9E3}" srcOrd="0" destOrd="1" presId="urn:microsoft.com/office/officeart/2005/8/layout/chevron2"/>
    <dgm:cxn modelId="{7DB55B66-A946-8B40-8A85-D6E2733FF5FA}" type="presOf" srcId="{A44AD926-0C8A-384B-98A5-6C159EA0348B}" destId="{7D18E62B-150A-0D41-A354-1B3E5D844407}" srcOrd="0" destOrd="0" presId="urn:microsoft.com/office/officeart/2005/8/layout/chevron2"/>
    <dgm:cxn modelId="{050BFCA2-97B0-0B4D-BA46-AD33294DCB9C}" srcId="{3C69DECA-42D0-5C42-B4F5-5BDEA14749EC}" destId="{5AE59222-4F46-E94B-A118-493688D44564}" srcOrd="1" destOrd="0" parTransId="{7CE6D2C0-3BF8-9440-8568-6D9D4866CAC3}" sibTransId="{8A128DEB-4C11-D449-9AFB-BC72D16D3259}"/>
    <dgm:cxn modelId="{5E7B2DA9-2EAC-9147-857D-3CB654F6FBCB}" srcId="{5AE59222-4F46-E94B-A118-493688D44564}" destId="{1B2BE21F-2B05-C34C-9F36-65BCBA169470}" srcOrd="2" destOrd="0" parTransId="{19E77AC5-6BEA-F047-B88F-AE54B35E50DC}" sibTransId="{FA08FBF7-5437-1948-AD71-44498376C3F7}"/>
    <dgm:cxn modelId="{ADE447C5-ED63-9F42-BE78-4364A62E39E1}" srcId="{03452C06-2292-6349-85F5-5148ED08464D}" destId="{A342A3BC-EDC5-E74B-A1FE-A4672CEF88CE}" srcOrd="0" destOrd="0" parTransId="{B1A907AA-0B52-C74D-8D76-DB17043CC7DD}" sibTransId="{DA3F045D-D632-614B-AA58-842DBFBF8E43}"/>
    <dgm:cxn modelId="{D17166C9-43B8-A042-BA6F-41ABD9057244}" type="presOf" srcId="{1B2BE21F-2B05-C34C-9F36-65BCBA169470}" destId="{7D18E62B-150A-0D41-A354-1B3E5D844407}" srcOrd="0" destOrd="2" presId="urn:microsoft.com/office/officeart/2005/8/layout/chevron2"/>
    <dgm:cxn modelId="{783234F0-733E-2740-AC95-7F8718316169}" type="presOf" srcId="{5AE59222-4F46-E94B-A118-493688D44564}" destId="{F66DC916-E787-6848-AC01-ADC62D0585BD}" srcOrd="0" destOrd="0" presId="urn:microsoft.com/office/officeart/2005/8/layout/chevron2"/>
    <dgm:cxn modelId="{F6F45D2B-3F74-C846-A516-943DF4607D98}" type="presParOf" srcId="{3D46B358-A93C-074C-911F-5C44A878B223}" destId="{0D7CD049-D8B3-E643-AC6C-A6CF69ABA7E3}" srcOrd="0" destOrd="0" presId="urn:microsoft.com/office/officeart/2005/8/layout/chevron2"/>
    <dgm:cxn modelId="{4A78A76E-7211-8948-A89C-B18FBCAF73D5}" type="presParOf" srcId="{0D7CD049-D8B3-E643-AC6C-A6CF69ABA7E3}" destId="{8ADE39D7-6963-F045-8AEC-3521D19ED209}" srcOrd="0" destOrd="0" presId="urn:microsoft.com/office/officeart/2005/8/layout/chevron2"/>
    <dgm:cxn modelId="{14BC98C3-04CE-8441-9405-B4A142B907D1}" type="presParOf" srcId="{0D7CD049-D8B3-E643-AC6C-A6CF69ABA7E3}" destId="{BBAA73F9-5ADA-384A-BC9B-CF6DA8C1B9E3}" srcOrd="1" destOrd="0" presId="urn:microsoft.com/office/officeart/2005/8/layout/chevron2"/>
    <dgm:cxn modelId="{981828E2-4566-B841-A485-1C24673AF093}" type="presParOf" srcId="{3D46B358-A93C-074C-911F-5C44A878B223}" destId="{39790FAA-2276-1649-B7D4-B4BCABC6A549}" srcOrd="1" destOrd="0" presId="urn:microsoft.com/office/officeart/2005/8/layout/chevron2"/>
    <dgm:cxn modelId="{E99641E2-BCF0-F942-8B54-A5C928235CC8}" type="presParOf" srcId="{3D46B358-A93C-074C-911F-5C44A878B223}" destId="{1FDFD154-532B-D348-9DCD-D41BC7818948}" srcOrd="2" destOrd="0" presId="urn:microsoft.com/office/officeart/2005/8/layout/chevron2"/>
    <dgm:cxn modelId="{0507CB57-E750-7648-B50E-C117F22EC118}" type="presParOf" srcId="{1FDFD154-532B-D348-9DCD-D41BC7818948}" destId="{F66DC916-E787-6848-AC01-ADC62D0585BD}" srcOrd="0" destOrd="0" presId="urn:microsoft.com/office/officeart/2005/8/layout/chevron2"/>
    <dgm:cxn modelId="{48764738-ECF2-1C40-BA05-21D7687ED875}" type="presParOf" srcId="{1FDFD154-532B-D348-9DCD-D41BC7818948}" destId="{7D18E62B-150A-0D41-A354-1B3E5D844407}"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6A2C6D-C41F-4C67-8E98-3216C2C6160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23410E-6F1D-431C-905E-1D53F4D1EB3C}">
      <dgm:prSet/>
      <dgm:spPr>
        <a:xfrm>
          <a:off x="1571524" y="737006"/>
          <a:ext cx="8934931" cy="1360627"/>
        </a:xfrm>
        <a:prstGeom prst="rect">
          <a:avLst/>
        </a:prstGeom>
        <a:noFill/>
        <a:ln>
          <a:noFill/>
        </a:ln>
        <a:effectLst/>
      </dgm:spPr>
      <dgm:t>
        <a:bodyPr/>
        <a:lstStyle/>
        <a:p>
          <a:pPr>
            <a:buNone/>
          </a:pPr>
          <a:r>
            <a:rPr lang="es-ES"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rPr>
            <a:t>El siguiente paso es cargar el conjunto de datos desde la URL proporcionada anteriormente. Luego, el conjunto de datos se divide en 2 para crear un conjunto de entrenamiento (70% de los datos) para el proceso de modelado y un conjunto de prueba (con el 30% restante) para las validaciones.</a:t>
          </a:r>
          <a:endParaRPr lang="en-US"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endParaRPr>
        </a:p>
      </dgm:t>
    </dgm:pt>
    <dgm:pt modelId="{57321346-67A1-43B9-B319-BDE37420344E}" type="parTrans" cxnId="{64AF944D-A1DA-449D-8024-1DFD2C86FF1B}">
      <dgm:prSet/>
      <dgm:spPr/>
      <dgm:t>
        <a:bodyPr/>
        <a:lstStyle/>
        <a:p>
          <a:endParaRPr lang="en-US"/>
        </a:p>
      </dgm:t>
    </dgm:pt>
    <dgm:pt modelId="{A06BC622-2FED-478C-B499-EDBD537CB4C7}" type="sibTrans" cxnId="{64AF944D-A1DA-449D-8024-1DFD2C86FF1B}">
      <dgm:prSet/>
      <dgm:spPr/>
      <dgm:t>
        <a:bodyPr/>
        <a:lstStyle/>
        <a:p>
          <a:endParaRPr lang="en-US"/>
        </a:p>
      </dgm:t>
    </dgm:pt>
    <dgm:pt modelId="{090515C0-5810-4C5B-B07A-47813AE25E94}">
      <dgm:prSet/>
      <dgm:spPr>
        <a:xfrm>
          <a:off x="1571524" y="2437790"/>
          <a:ext cx="8934931" cy="1360627"/>
        </a:xfrm>
        <a:prstGeom prst="rect">
          <a:avLst/>
        </a:prstGeom>
        <a:noFill/>
        <a:ln>
          <a:noFill/>
        </a:ln>
        <a:effectLst/>
      </dgm:spPr>
      <dgm:t>
        <a:bodyPr/>
        <a:lstStyle/>
        <a:p>
          <a:pPr>
            <a:buNone/>
          </a:pPr>
          <a:r>
            <a:rPr lang="es-ES"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rPr>
            <a:t>Se eliminaron varias variables del conjunto debido a que muchas sólo contenían valores NA, además se hizo un análisis de correlación entre variables</a:t>
          </a:r>
          <a:endParaRPr lang="en-US"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endParaRPr>
        </a:p>
      </dgm:t>
    </dgm:pt>
    <dgm:pt modelId="{CBB4ACEF-56F6-400C-97A9-0D9E6BA78D7D}" type="parTrans" cxnId="{9E6B8B07-CE84-4161-9F86-E7C135AB0F7E}">
      <dgm:prSet/>
      <dgm:spPr/>
      <dgm:t>
        <a:bodyPr/>
        <a:lstStyle/>
        <a:p>
          <a:endParaRPr lang="en-US"/>
        </a:p>
      </dgm:t>
    </dgm:pt>
    <dgm:pt modelId="{4731C7FE-B886-4C13-8326-56D5D539E244}" type="sibTrans" cxnId="{9E6B8B07-CE84-4161-9F86-E7C135AB0F7E}">
      <dgm:prSet/>
      <dgm:spPr/>
      <dgm:t>
        <a:bodyPr/>
        <a:lstStyle/>
        <a:p>
          <a:endParaRPr lang="en-US"/>
        </a:p>
      </dgm:t>
    </dgm:pt>
    <dgm:pt modelId="{B917189A-7A8B-4590-8FC1-392D27F7FEC5}" type="pres">
      <dgm:prSet presAssocID="{0A6A2C6D-C41F-4C67-8E98-3216C2C61605}" presName="root" presStyleCnt="0">
        <dgm:presLayoutVars>
          <dgm:dir/>
          <dgm:resizeHandles val="exact"/>
        </dgm:presLayoutVars>
      </dgm:prSet>
      <dgm:spPr/>
    </dgm:pt>
    <dgm:pt modelId="{74959B2A-12C7-4D35-BC0D-D5549CB0D6FF}" type="pres">
      <dgm:prSet presAssocID="{D323410E-6F1D-431C-905E-1D53F4D1EB3C}" presName="compNode" presStyleCnt="0"/>
      <dgm:spPr/>
    </dgm:pt>
    <dgm:pt modelId="{B91DE4B4-B516-4364-88DE-D359C3FEB3D9}" type="pres">
      <dgm:prSet presAssocID="{D323410E-6F1D-431C-905E-1D53F4D1EB3C}" presName="bgRect" presStyleLbl="bgShp" presStyleIdx="0" presStyleCnt="2"/>
      <dgm:spPr>
        <a:xfrm>
          <a:off x="0" y="737006"/>
          <a:ext cx="10506456" cy="1360627"/>
        </a:xfrm>
        <a:prstGeom prst="roundRect">
          <a:avLst>
            <a:gd name="adj" fmla="val 10000"/>
          </a:avLst>
        </a:prstGeom>
        <a:solidFill>
          <a:sysClr val="window" lastClr="FFFFFF">
            <a:lumMod val="95000"/>
            <a:hueOff val="0"/>
            <a:satOff val="0"/>
            <a:lumOff val="0"/>
            <a:alphaOff val="0"/>
          </a:sysClr>
        </a:solidFill>
        <a:ln>
          <a:noFill/>
        </a:ln>
        <a:effectLst/>
      </dgm:spPr>
    </dgm:pt>
    <dgm:pt modelId="{C733849F-3A1A-4478-A9B7-240F4E079FF3}" type="pres">
      <dgm:prSet presAssocID="{D323410E-6F1D-431C-905E-1D53F4D1EB3C}" presName="iconRect" presStyleLbl="node1" presStyleIdx="0" presStyleCnt="2"/>
      <dgm:spPr>
        <a:xfrm>
          <a:off x="411589" y="1043147"/>
          <a:ext cx="748344" cy="748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Marca de verificación"/>
        </a:ext>
      </dgm:extLst>
    </dgm:pt>
    <dgm:pt modelId="{A1A62B4F-F3FE-4AC9-83A1-0ED903490D65}" type="pres">
      <dgm:prSet presAssocID="{D323410E-6F1D-431C-905E-1D53F4D1EB3C}" presName="spaceRect" presStyleCnt="0"/>
      <dgm:spPr/>
    </dgm:pt>
    <dgm:pt modelId="{D699F611-6339-426E-95C8-72E8DF6AE6A7}" type="pres">
      <dgm:prSet presAssocID="{D323410E-6F1D-431C-905E-1D53F4D1EB3C}" presName="parTx" presStyleLbl="revTx" presStyleIdx="0" presStyleCnt="2">
        <dgm:presLayoutVars>
          <dgm:chMax val="0"/>
          <dgm:chPref val="0"/>
        </dgm:presLayoutVars>
      </dgm:prSet>
      <dgm:spPr/>
    </dgm:pt>
    <dgm:pt modelId="{ABAE8463-A858-45A0-98DD-190CDA649C8D}" type="pres">
      <dgm:prSet presAssocID="{A06BC622-2FED-478C-B499-EDBD537CB4C7}" presName="sibTrans" presStyleCnt="0"/>
      <dgm:spPr/>
    </dgm:pt>
    <dgm:pt modelId="{5E7BA815-8C6F-4714-B1C8-27469A68BD1B}" type="pres">
      <dgm:prSet presAssocID="{090515C0-5810-4C5B-B07A-47813AE25E94}" presName="compNode" presStyleCnt="0"/>
      <dgm:spPr/>
    </dgm:pt>
    <dgm:pt modelId="{64B724BE-6027-4D2E-9998-FDB54AECA30D}" type="pres">
      <dgm:prSet presAssocID="{090515C0-5810-4C5B-B07A-47813AE25E94}" presName="bgRect" presStyleLbl="bgShp" presStyleIdx="1" presStyleCnt="2"/>
      <dgm:spPr>
        <a:xfrm>
          <a:off x="0" y="2437790"/>
          <a:ext cx="10506456" cy="1360627"/>
        </a:xfrm>
        <a:prstGeom prst="roundRect">
          <a:avLst>
            <a:gd name="adj" fmla="val 10000"/>
          </a:avLst>
        </a:prstGeom>
        <a:solidFill>
          <a:sysClr val="window" lastClr="FFFFFF">
            <a:lumMod val="95000"/>
            <a:hueOff val="0"/>
            <a:satOff val="0"/>
            <a:lumOff val="0"/>
            <a:alphaOff val="0"/>
          </a:sysClr>
        </a:solidFill>
        <a:ln>
          <a:noFill/>
        </a:ln>
        <a:effectLst/>
      </dgm:spPr>
    </dgm:pt>
    <dgm:pt modelId="{23A67808-D7D3-4EEB-949E-82FDC71C97D0}" type="pres">
      <dgm:prSet presAssocID="{090515C0-5810-4C5B-B07A-47813AE25E94}" presName="iconRect" presStyleLbl="node1" presStyleIdx="1" presStyleCnt="2"/>
      <dgm:spPr>
        <a:xfrm>
          <a:off x="411589" y="2743931"/>
          <a:ext cx="748344" cy="748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Estadísticas"/>
        </a:ext>
      </dgm:extLst>
    </dgm:pt>
    <dgm:pt modelId="{6EBF7120-2EB0-4B1E-B1D8-9FD7C7780626}" type="pres">
      <dgm:prSet presAssocID="{090515C0-5810-4C5B-B07A-47813AE25E94}" presName="spaceRect" presStyleCnt="0"/>
      <dgm:spPr/>
    </dgm:pt>
    <dgm:pt modelId="{4DE205C9-C6C4-42CC-97DF-B35BF678A7B4}" type="pres">
      <dgm:prSet presAssocID="{090515C0-5810-4C5B-B07A-47813AE25E94}" presName="parTx" presStyleLbl="revTx" presStyleIdx="1" presStyleCnt="2">
        <dgm:presLayoutVars>
          <dgm:chMax val="0"/>
          <dgm:chPref val="0"/>
        </dgm:presLayoutVars>
      </dgm:prSet>
      <dgm:spPr/>
    </dgm:pt>
  </dgm:ptLst>
  <dgm:cxnLst>
    <dgm:cxn modelId="{9E6B8B07-CE84-4161-9F86-E7C135AB0F7E}" srcId="{0A6A2C6D-C41F-4C67-8E98-3216C2C61605}" destId="{090515C0-5810-4C5B-B07A-47813AE25E94}" srcOrd="1" destOrd="0" parTransId="{CBB4ACEF-56F6-400C-97A9-0D9E6BA78D7D}" sibTransId="{4731C7FE-B886-4C13-8326-56D5D539E244}"/>
    <dgm:cxn modelId="{64AF944D-A1DA-449D-8024-1DFD2C86FF1B}" srcId="{0A6A2C6D-C41F-4C67-8E98-3216C2C61605}" destId="{D323410E-6F1D-431C-905E-1D53F4D1EB3C}" srcOrd="0" destOrd="0" parTransId="{57321346-67A1-43B9-B319-BDE37420344E}" sibTransId="{A06BC622-2FED-478C-B499-EDBD537CB4C7}"/>
    <dgm:cxn modelId="{BBAC3696-7C32-4F84-B3BA-4C8E273D7950}" type="presOf" srcId="{090515C0-5810-4C5B-B07A-47813AE25E94}" destId="{4DE205C9-C6C4-42CC-97DF-B35BF678A7B4}" srcOrd="0" destOrd="0" presId="urn:microsoft.com/office/officeart/2018/2/layout/IconVerticalSolidList"/>
    <dgm:cxn modelId="{E5C2B4FE-375B-4779-83F7-1DCA046CFEE2}" type="presOf" srcId="{0A6A2C6D-C41F-4C67-8E98-3216C2C61605}" destId="{B917189A-7A8B-4590-8FC1-392D27F7FEC5}" srcOrd="0" destOrd="0" presId="urn:microsoft.com/office/officeart/2018/2/layout/IconVerticalSolidList"/>
    <dgm:cxn modelId="{30E396FF-7C4D-4D09-A71C-5DDA4910A68B}" type="presOf" srcId="{D323410E-6F1D-431C-905E-1D53F4D1EB3C}" destId="{D699F611-6339-426E-95C8-72E8DF6AE6A7}" srcOrd="0" destOrd="0" presId="urn:microsoft.com/office/officeart/2018/2/layout/IconVerticalSolidList"/>
    <dgm:cxn modelId="{18247EAD-550A-473B-B9D7-F3731875CB92}" type="presParOf" srcId="{B917189A-7A8B-4590-8FC1-392D27F7FEC5}" destId="{74959B2A-12C7-4D35-BC0D-D5549CB0D6FF}" srcOrd="0" destOrd="0" presId="urn:microsoft.com/office/officeart/2018/2/layout/IconVerticalSolidList"/>
    <dgm:cxn modelId="{A0A4F680-A9B4-46F5-8312-4A0D816A3117}" type="presParOf" srcId="{74959B2A-12C7-4D35-BC0D-D5549CB0D6FF}" destId="{B91DE4B4-B516-4364-88DE-D359C3FEB3D9}" srcOrd="0" destOrd="0" presId="urn:microsoft.com/office/officeart/2018/2/layout/IconVerticalSolidList"/>
    <dgm:cxn modelId="{00DDE596-7841-4610-AEA0-D9FBCD2B441D}" type="presParOf" srcId="{74959B2A-12C7-4D35-BC0D-D5549CB0D6FF}" destId="{C733849F-3A1A-4478-A9B7-240F4E079FF3}" srcOrd="1" destOrd="0" presId="urn:microsoft.com/office/officeart/2018/2/layout/IconVerticalSolidList"/>
    <dgm:cxn modelId="{7B0516A8-2EC4-4503-B0AF-45BEEC1D0AAA}" type="presParOf" srcId="{74959B2A-12C7-4D35-BC0D-D5549CB0D6FF}" destId="{A1A62B4F-F3FE-4AC9-83A1-0ED903490D65}" srcOrd="2" destOrd="0" presId="urn:microsoft.com/office/officeart/2018/2/layout/IconVerticalSolidList"/>
    <dgm:cxn modelId="{13C48FDF-F5DC-4A4A-8228-F74059C10F67}" type="presParOf" srcId="{74959B2A-12C7-4D35-BC0D-D5549CB0D6FF}" destId="{D699F611-6339-426E-95C8-72E8DF6AE6A7}" srcOrd="3" destOrd="0" presId="urn:microsoft.com/office/officeart/2018/2/layout/IconVerticalSolidList"/>
    <dgm:cxn modelId="{F1D5981B-E246-4517-974D-ABA422815993}" type="presParOf" srcId="{B917189A-7A8B-4590-8FC1-392D27F7FEC5}" destId="{ABAE8463-A858-45A0-98DD-190CDA649C8D}" srcOrd="1" destOrd="0" presId="urn:microsoft.com/office/officeart/2018/2/layout/IconVerticalSolidList"/>
    <dgm:cxn modelId="{27AA50AC-DCA4-4BDA-8704-9E00DCEC5CD3}" type="presParOf" srcId="{B917189A-7A8B-4590-8FC1-392D27F7FEC5}" destId="{5E7BA815-8C6F-4714-B1C8-27469A68BD1B}" srcOrd="2" destOrd="0" presId="urn:microsoft.com/office/officeart/2018/2/layout/IconVerticalSolidList"/>
    <dgm:cxn modelId="{2B9682C6-8803-404F-85C3-202D5F6A3382}" type="presParOf" srcId="{5E7BA815-8C6F-4714-B1C8-27469A68BD1B}" destId="{64B724BE-6027-4D2E-9998-FDB54AECA30D}" srcOrd="0" destOrd="0" presId="urn:microsoft.com/office/officeart/2018/2/layout/IconVerticalSolidList"/>
    <dgm:cxn modelId="{6FAF122F-5DFF-4F25-BDAF-F188718CB8C1}" type="presParOf" srcId="{5E7BA815-8C6F-4714-B1C8-27469A68BD1B}" destId="{23A67808-D7D3-4EEB-949E-82FDC71C97D0}" srcOrd="1" destOrd="0" presId="urn:microsoft.com/office/officeart/2018/2/layout/IconVerticalSolidList"/>
    <dgm:cxn modelId="{4EB4C22A-485C-4F21-BA44-0AF75EFA74A1}" type="presParOf" srcId="{5E7BA815-8C6F-4714-B1C8-27469A68BD1B}" destId="{6EBF7120-2EB0-4B1E-B1D8-9FD7C7780626}" srcOrd="2" destOrd="0" presId="urn:microsoft.com/office/officeart/2018/2/layout/IconVerticalSolidList"/>
    <dgm:cxn modelId="{84628F65-9CAA-4ED9-B8BA-63B25631F623}" type="presParOf" srcId="{5E7BA815-8C6F-4714-B1C8-27469A68BD1B}" destId="{4DE205C9-C6C4-42CC-97DF-B35BF678A7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04E18-AC3A-40F3-B92C-2F51A25C7238}">
      <dsp:nvSpPr>
        <dsp:cNvPr id="0" name=""/>
        <dsp:cNvSpPr/>
      </dsp:nvSpPr>
      <dsp:spPr>
        <a:xfrm>
          <a:off x="943320" y="72822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F578059-3F45-44AB-976F-B4265E935C93}">
      <dsp:nvSpPr>
        <dsp:cNvPr id="0" name=""/>
        <dsp:cNvSpPr/>
      </dsp:nvSpPr>
      <dsp:spPr>
        <a:xfrm>
          <a:off x="448320" y="1887850"/>
          <a:ext cx="180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MX" sz="1600" kern="1200" dirty="0">
              <a:latin typeface="Helvetica" panose="020B0604020202020204" pitchFamily="34" charset="0"/>
              <a:cs typeface="Helvetica" panose="020B0604020202020204" pitchFamily="34" charset="0"/>
            </a:rPr>
            <a:t>Definir adecuadamente nuestro problema (objetivo, salidas deseadas…..).</a:t>
          </a:r>
          <a:endParaRPr lang="en-US" sz="1600" kern="1200" dirty="0">
            <a:latin typeface="Helvetica" panose="020B0604020202020204" pitchFamily="34" charset="0"/>
            <a:cs typeface="Helvetica" panose="020B0604020202020204" pitchFamily="34" charset="0"/>
          </a:endParaRPr>
        </a:p>
      </dsp:txBody>
      <dsp:txXfrm>
        <a:off x="448320" y="1887850"/>
        <a:ext cx="1800000" cy="1170000"/>
      </dsp:txXfrm>
    </dsp:sp>
    <dsp:sp modelId="{8B115A30-3CB5-4EA8-B1E3-F776BB5FD7AF}">
      <dsp:nvSpPr>
        <dsp:cNvPr id="0" name=""/>
        <dsp:cNvSpPr/>
      </dsp:nvSpPr>
      <dsp:spPr>
        <a:xfrm>
          <a:off x="3058321" y="72822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241AC5-0EA4-4C16-82E1-87304FE29F9B}">
      <dsp:nvSpPr>
        <dsp:cNvPr id="0" name=""/>
        <dsp:cNvSpPr/>
      </dsp:nvSpPr>
      <dsp:spPr>
        <a:xfrm>
          <a:off x="2563321" y="1887850"/>
          <a:ext cx="180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MX" sz="1600" kern="1200" dirty="0">
              <a:latin typeface="Helvetica" panose="020B0604020202020204" pitchFamily="34" charset="0"/>
              <a:cs typeface="Helvetica" panose="020B0604020202020204" pitchFamily="34" charset="0"/>
            </a:rPr>
            <a:t>Recopilar datos.</a:t>
          </a:r>
          <a:endParaRPr lang="en-US" sz="1600" kern="1200" dirty="0">
            <a:latin typeface="Helvetica" panose="020B0604020202020204" pitchFamily="34" charset="0"/>
            <a:cs typeface="Helvetica" panose="020B0604020202020204" pitchFamily="34" charset="0"/>
          </a:endParaRPr>
        </a:p>
      </dsp:txBody>
      <dsp:txXfrm>
        <a:off x="2563321" y="1887850"/>
        <a:ext cx="1800000" cy="1170000"/>
      </dsp:txXfrm>
    </dsp:sp>
    <dsp:sp modelId="{0E2A12CD-8F5A-44DD-93DC-06DEBE32022F}">
      <dsp:nvSpPr>
        <dsp:cNvPr id="0" name=""/>
        <dsp:cNvSpPr/>
      </dsp:nvSpPr>
      <dsp:spPr>
        <a:xfrm>
          <a:off x="5173321" y="72822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0A5337-D1A0-40DE-B0CB-106D8A177B69}">
      <dsp:nvSpPr>
        <dsp:cNvPr id="0" name=""/>
        <dsp:cNvSpPr/>
      </dsp:nvSpPr>
      <dsp:spPr>
        <a:xfrm>
          <a:off x="4678321" y="1887850"/>
          <a:ext cx="180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MX" sz="1600" kern="1200" dirty="0">
              <a:latin typeface="Helvetica" panose="020B0604020202020204" pitchFamily="34" charset="0"/>
              <a:cs typeface="Helvetica" panose="020B0604020202020204" pitchFamily="34" charset="0"/>
            </a:rPr>
            <a:t>Elegir una medida o indicador de éxito.</a:t>
          </a:r>
          <a:endParaRPr lang="en-US" sz="1600" kern="1200" dirty="0">
            <a:latin typeface="Helvetica" panose="020B0604020202020204" pitchFamily="34" charset="0"/>
            <a:cs typeface="Helvetica" panose="020B0604020202020204" pitchFamily="34" charset="0"/>
          </a:endParaRPr>
        </a:p>
      </dsp:txBody>
      <dsp:txXfrm>
        <a:off x="4678321" y="1887850"/>
        <a:ext cx="1800000" cy="1170000"/>
      </dsp:txXfrm>
    </dsp:sp>
    <dsp:sp modelId="{5D17254A-ED5E-4E21-B790-5C9C5A1C894E}">
      <dsp:nvSpPr>
        <dsp:cNvPr id="0" name=""/>
        <dsp:cNvSpPr/>
      </dsp:nvSpPr>
      <dsp:spPr>
        <a:xfrm>
          <a:off x="7288321" y="72822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186560-08B9-4901-9622-7A95F5B8A0B8}">
      <dsp:nvSpPr>
        <dsp:cNvPr id="0" name=""/>
        <dsp:cNvSpPr/>
      </dsp:nvSpPr>
      <dsp:spPr>
        <a:xfrm>
          <a:off x="6793321" y="1887850"/>
          <a:ext cx="180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MX" sz="1600" kern="1200" dirty="0">
              <a:latin typeface="Helvetica" panose="020B0604020202020204" pitchFamily="34" charset="0"/>
              <a:cs typeface="Helvetica" panose="020B0604020202020204" pitchFamily="34" charset="0"/>
            </a:rPr>
            <a:t>Preparar los datos (tratar con campos vacíos, con valores categóricos..)</a:t>
          </a:r>
          <a:endParaRPr lang="en-US" sz="1600" kern="1200" dirty="0">
            <a:latin typeface="Helvetica" panose="020B0604020202020204" pitchFamily="34" charset="0"/>
            <a:cs typeface="Helvetica" panose="020B0604020202020204" pitchFamily="34" charset="0"/>
          </a:endParaRPr>
        </a:p>
      </dsp:txBody>
      <dsp:txXfrm>
        <a:off x="6793321" y="1887850"/>
        <a:ext cx="1800000" cy="117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0BA4F-5860-46A7-8590-55DFE7EC2B7D}">
      <dsp:nvSpPr>
        <dsp:cNvPr id="0" name=""/>
        <dsp:cNvSpPr/>
      </dsp:nvSpPr>
      <dsp:spPr>
        <a:xfrm>
          <a:off x="742499" y="21138"/>
          <a:ext cx="1578375" cy="1578375"/>
        </a:xfrm>
        <a:prstGeom prst="ellipse">
          <a:avLst/>
        </a:prstGeom>
        <a:solidFill>
          <a:srgbClr val="C39D36">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3505BB5-B88B-46A9-922C-CE9DFDBE40C5}">
      <dsp:nvSpPr>
        <dsp:cNvPr id="0" name=""/>
        <dsp:cNvSpPr/>
      </dsp:nvSpPr>
      <dsp:spPr>
        <a:xfrm>
          <a:off x="1078875" y="35751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069A2C-0A6C-4B77-B2CF-55CE5BFF3E9F}">
      <dsp:nvSpPr>
        <dsp:cNvPr id="0" name=""/>
        <dsp:cNvSpPr/>
      </dsp:nvSpPr>
      <dsp:spPr>
        <a:xfrm>
          <a:off x="237937" y="209113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s-MX" sz="2400" kern="1200" cap="all" dirty="0">
              <a:solidFill>
                <a:srgbClr val="000000">
                  <a:hueOff val="0"/>
                  <a:satOff val="0"/>
                  <a:lumOff val="0"/>
                  <a:alphaOff val="0"/>
                </a:srgbClr>
              </a:solidFill>
              <a:latin typeface="Franklin Gothic Book" panose="020F0502020204030204"/>
              <a:ea typeface="+mn-ea"/>
              <a:cs typeface="+mn-cs"/>
            </a:rPr>
            <a:t>70% Conjunto de entrenamiento</a:t>
          </a:r>
          <a:endParaRPr lang="en-US" sz="2400" kern="1200" cap="all" dirty="0">
            <a:solidFill>
              <a:srgbClr val="000000">
                <a:hueOff val="0"/>
                <a:satOff val="0"/>
                <a:lumOff val="0"/>
                <a:alphaOff val="0"/>
              </a:srgbClr>
            </a:solidFill>
            <a:latin typeface="Franklin Gothic Book" panose="020F0502020204030204"/>
            <a:ea typeface="+mn-ea"/>
            <a:cs typeface="+mn-cs"/>
          </a:endParaRPr>
        </a:p>
      </dsp:txBody>
      <dsp:txXfrm>
        <a:off x="237937" y="2091138"/>
        <a:ext cx="2587500" cy="720000"/>
      </dsp:txXfrm>
    </dsp:sp>
    <dsp:sp modelId="{0A1DFC2C-5FFA-456E-94D0-9843F2E0D558}">
      <dsp:nvSpPr>
        <dsp:cNvPr id="0" name=""/>
        <dsp:cNvSpPr/>
      </dsp:nvSpPr>
      <dsp:spPr>
        <a:xfrm>
          <a:off x="3782812" y="21138"/>
          <a:ext cx="1578375" cy="1578375"/>
        </a:xfrm>
        <a:prstGeom prst="ellipse">
          <a:avLst/>
        </a:prstGeom>
        <a:solidFill>
          <a:srgbClr val="9CA95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481FC26-F9C6-4BD3-A894-3DF6AE63D6B3}">
      <dsp:nvSpPr>
        <dsp:cNvPr id="0" name=""/>
        <dsp:cNvSpPr/>
      </dsp:nvSpPr>
      <dsp:spPr>
        <a:xfrm>
          <a:off x="4119187" y="35751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40A4BF-F973-42E3-AD23-864CEFDAA3A2}">
      <dsp:nvSpPr>
        <dsp:cNvPr id="0" name=""/>
        <dsp:cNvSpPr/>
      </dsp:nvSpPr>
      <dsp:spPr>
        <a:xfrm>
          <a:off x="3278250" y="209113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s-MX" sz="2400" kern="1200" cap="all" dirty="0">
              <a:solidFill>
                <a:srgbClr val="000000">
                  <a:hueOff val="0"/>
                  <a:satOff val="0"/>
                  <a:lumOff val="0"/>
                  <a:alphaOff val="0"/>
                </a:srgbClr>
              </a:solidFill>
              <a:latin typeface="Franklin Gothic Book" panose="020F0502020204030204"/>
              <a:ea typeface="+mn-ea"/>
              <a:cs typeface="+mn-cs"/>
            </a:rPr>
            <a:t>15% Conjunto de validación </a:t>
          </a:r>
          <a:endParaRPr lang="en-US" sz="2400" kern="1200" cap="all" dirty="0">
            <a:solidFill>
              <a:srgbClr val="000000">
                <a:hueOff val="0"/>
                <a:satOff val="0"/>
                <a:lumOff val="0"/>
                <a:alphaOff val="0"/>
              </a:srgbClr>
            </a:solidFill>
            <a:latin typeface="Franklin Gothic Book" panose="020F0502020204030204"/>
            <a:ea typeface="+mn-ea"/>
            <a:cs typeface="+mn-cs"/>
          </a:endParaRPr>
        </a:p>
      </dsp:txBody>
      <dsp:txXfrm>
        <a:off x="3278250" y="2091138"/>
        <a:ext cx="2587500" cy="720000"/>
      </dsp:txXfrm>
    </dsp:sp>
    <dsp:sp modelId="{71F63315-8AC9-400C-A638-9A3A6AD48369}">
      <dsp:nvSpPr>
        <dsp:cNvPr id="0" name=""/>
        <dsp:cNvSpPr/>
      </dsp:nvSpPr>
      <dsp:spPr>
        <a:xfrm>
          <a:off x="6823125" y="21138"/>
          <a:ext cx="1578375" cy="1578375"/>
        </a:xfrm>
        <a:prstGeom prst="ellipse">
          <a:avLst/>
        </a:prstGeom>
        <a:solidFill>
          <a:srgbClr val="72B43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9C9C5C8-9936-4E77-B4F1-FE5D79A06D72}">
      <dsp:nvSpPr>
        <dsp:cNvPr id="0" name=""/>
        <dsp:cNvSpPr/>
      </dsp:nvSpPr>
      <dsp:spPr>
        <a:xfrm>
          <a:off x="7159500" y="357513"/>
          <a:ext cx="905625" cy="905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87C84-9CB7-4029-A127-A907760A0C15}">
      <dsp:nvSpPr>
        <dsp:cNvPr id="0" name=""/>
        <dsp:cNvSpPr/>
      </dsp:nvSpPr>
      <dsp:spPr>
        <a:xfrm>
          <a:off x="6318562" y="209113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s-MX" sz="2400" kern="1200" cap="all" dirty="0">
              <a:solidFill>
                <a:srgbClr val="000000">
                  <a:hueOff val="0"/>
                  <a:satOff val="0"/>
                  <a:lumOff val="0"/>
                  <a:alphaOff val="0"/>
                </a:srgbClr>
              </a:solidFill>
              <a:latin typeface="Franklin Gothic Book" panose="020F0502020204030204"/>
              <a:ea typeface="+mn-ea"/>
              <a:cs typeface="+mn-cs"/>
            </a:rPr>
            <a:t>15% Conjunto de pruebas.</a:t>
          </a:r>
          <a:endParaRPr lang="en-US" sz="2400" kern="1200" cap="all" dirty="0">
            <a:solidFill>
              <a:srgbClr val="000000">
                <a:hueOff val="0"/>
                <a:satOff val="0"/>
                <a:lumOff val="0"/>
                <a:alphaOff val="0"/>
              </a:srgbClr>
            </a:solidFill>
            <a:latin typeface="Franklin Gothic Book" panose="020F0502020204030204"/>
            <a:ea typeface="+mn-ea"/>
            <a:cs typeface="+mn-cs"/>
          </a:endParaRPr>
        </a:p>
      </dsp:txBody>
      <dsp:txXfrm>
        <a:off x="6318562" y="2091138"/>
        <a:ext cx="258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E39D7-6963-F045-8AEC-3521D19ED209}">
      <dsp:nvSpPr>
        <dsp:cNvPr id="0" name=""/>
        <dsp:cNvSpPr/>
      </dsp:nvSpPr>
      <dsp:spPr>
        <a:xfrm rot="5400000">
          <a:off x="-329035" y="348941"/>
          <a:ext cx="2193571" cy="1535500"/>
        </a:xfrm>
        <a:prstGeom prst="chevron">
          <a:avLst/>
        </a:prstGeom>
        <a:gradFill rotWithShape="0">
          <a:gsLst>
            <a:gs pos="0">
              <a:srgbClr val="C39D36">
                <a:hueOff val="0"/>
                <a:satOff val="0"/>
                <a:lumOff val="0"/>
                <a:alphaOff val="0"/>
                <a:shade val="85000"/>
                <a:satMod val="130000"/>
              </a:srgbClr>
            </a:gs>
            <a:gs pos="34000">
              <a:srgbClr val="C39D36">
                <a:hueOff val="0"/>
                <a:satOff val="0"/>
                <a:lumOff val="0"/>
                <a:alphaOff val="0"/>
                <a:shade val="87000"/>
                <a:satMod val="125000"/>
              </a:srgbClr>
            </a:gs>
            <a:gs pos="70000">
              <a:srgbClr val="C39D36">
                <a:hueOff val="0"/>
                <a:satOff val="0"/>
                <a:lumOff val="0"/>
                <a:alphaOff val="0"/>
                <a:tint val="100000"/>
                <a:shade val="90000"/>
                <a:satMod val="130000"/>
              </a:srgbClr>
            </a:gs>
            <a:gs pos="100000">
              <a:srgbClr val="C39D36">
                <a:hueOff val="0"/>
                <a:satOff val="0"/>
                <a:lumOff val="0"/>
                <a:alphaOff val="0"/>
                <a:tint val="100000"/>
                <a:shade val="100000"/>
                <a:satMod val="110000"/>
              </a:srgbClr>
            </a:gs>
          </a:gsLst>
          <a:path path="circle">
            <a:fillToRect l="100000" t="100000" r="100000" b="100000"/>
          </a:path>
        </a:gradFill>
        <a:ln w="12700" cap="flat" cmpd="sng" algn="ctr">
          <a:solidFill>
            <a:srgbClr val="C39D36">
              <a:hueOff val="0"/>
              <a:satOff val="0"/>
              <a:lumOff val="0"/>
              <a:alphaOff val="0"/>
            </a:srgb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solidFill>
                <a:srgbClr val="FFFFFF"/>
              </a:solidFill>
              <a:latin typeface="Franklin Gothic Book" panose="020F0502020204030204"/>
              <a:ea typeface="+mn-ea"/>
              <a:cs typeface="+mn-cs"/>
            </a:rPr>
            <a:t>ERROR CUADRÁTICO MEDIO: </a:t>
          </a:r>
        </a:p>
      </dsp:txBody>
      <dsp:txXfrm rot="-5400000">
        <a:off x="1" y="787655"/>
        <a:ext cx="1535500" cy="658071"/>
      </dsp:txXfrm>
    </dsp:sp>
    <dsp:sp modelId="{BBAA73F9-5ADA-384A-BC9B-CF6DA8C1B9E3}">
      <dsp:nvSpPr>
        <dsp:cNvPr id="0" name=""/>
        <dsp:cNvSpPr/>
      </dsp:nvSpPr>
      <dsp:spPr>
        <a:xfrm rot="5400000">
          <a:off x="2242759" y="-687353"/>
          <a:ext cx="1426571" cy="2841090"/>
        </a:xfrm>
        <a:prstGeom prst="round2SameRect">
          <a:avLst/>
        </a:prstGeom>
        <a:solidFill>
          <a:srgbClr val="FFFFFF">
            <a:alpha val="90000"/>
            <a:hueOff val="0"/>
            <a:satOff val="0"/>
            <a:lumOff val="0"/>
            <a:alphaOff val="0"/>
          </a:srgbClr>
        </a:solidFill>
        <a:ln w="12700" cap="flat" cmpd="sng" algn="ctr">
          <a:solidFill>
            <a:srgbClr val="C39D3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MX" sz="1600" kern="1200" dirty="0">
              <a:solidFill>
                <a:srgbClr val="000000">
                  <a:hueOff val="0"/>
                  <a:satOff val="0"/>
                  <a:lumOff val="0"/>
                  <a:alphaOff val="0"/>
                </a:srgbClr>
              </a:solidFill>
              <a:latin typeface="Franklin Gothic Book" panose="020F0502020204030204"/>
              <a:ea typeface="+mn-ea"/>
              <a:cs typeface="+mn-cs"/>
            </a:rPr>
            <a:t>Mide el promedio de los errores al cuadrado, es decir, la diferencia entre el estimador y lo que se estima.</a:t>
          </a:r>
        </a:p>
        <a:p>
          <a:pPr marL="171450" lvl="1" indent="-171450" algn="l" defTabSz="711200">
            <a:lnSpc>
              <a:spcPct val="90000"/>
            </a:lnSpc>
            <a:spcBef>
              <a:spcPct val="0"/>
            </a:spcBef>
            <a:spcAft>
              <a:spcPct val="15000"/>
            </a:spcAft>
            <a:buChar char="•"/>
          </a:pPr>
          <a:r>
            <a:rPr lang="es-MX" sz="1600" b="0" i="0" u="none" kern="1200" dirty="0">
              <a:solidFill>
                <a:srgbClr val="000000"/>
              </a:solidFill>
              <a:latin typeface="Franklin Gothic Book" panose="020F0502020204030204"/>
              <a:ea typeface="+mn-ea"/>
              <a:cs typeface="+mn-cs"/>
              <a:hlinkClick xmlns:r="http://schemas.openxmlformats.org/officeDocument/2006/relationships" r:id="rId1" tooltip="Valor esperado">
                <a:extLst>
                  <a:ext uri="{A12FA001-AC4F-418D-AE19-62706E023703}">
                    <ahyp:hlinkClr xmlns:ahyp="http://schemas.microsoft.com/office/drawing/2018/hyperlinkcolor" val="tx"/>
                  </a:ext>
                </a:extLst>
              </a:hlinkClick>
            </a:rPr>
            <a:t>Valor esperad</a:t>
          </a:r>
          <a:r>
            <a:rPr lang="es-MX" sz="1600" b="0" i="0" u="none" kern="1200" dirty="0">
              <a:solidFill>
                <a:srgbClr val="000000"/>
              </a:solidFill>
              <a:latin typeface="Franklin Gothic Book" panose="020F0502020204030204"/>
              <a:ea typeface="+mn-ea"/>
              <a:cs typeface="+mn-cs"/>
            </a:rPr>
            <a:t>o </a:t>
          </a:r>
          <a:r>
            <a:rPr lang="es-MX" sz="1600" b="0" i="0" kern="1200" dirty="0">
              <a:solidFill>
                <a:srgbClr val="000000">
                  <a:hueOff val="0"/>
                  <a:satOff val="0"/>
                  <a:lumOff val="0"/>
                  <a:alphaOff val="0"/>
                </a:srgbClr>
              </a:solidFill>
              <a:latin typeface="Franklin Gothic Book" panose="020F0502020204030204"/>
              <a:ea typeface="+mn-ea"/>
              <a:cs typeface="+mn-cs"/>
            </a:rPr>
            <a:t>de la pérdida del error al cuadrado </a:t>
          </a:r>
          <a:endParaRPr lang="es-MX" sz="1600" kern="1200" dirty="0">
            <a:solidFill>
              <a:srgbClr val="000000">
                <a:hueOff val="0"/>
                <a:satOff val="0"/>
                <a:lumOff val="0"/>
                <a:alphaOff val="0"/>
              </a:srgbClr>
            </a:solidFill>
            <a:latin typeface="Franklin Gothic Book" panose="020F0502020204030204"/>
            <a:ea typeface="+mn-ea"/>
            <a:cs typeface="+mn-cs"/>
          </a:endParaRPr>
        </a:p>
      </dsp:txBody>
      <dsp:txXfrm rot="-5400000">
        <a:off x="1535500" y="89545"/>
        <a:ext cx="2771451" cy="1287293"/>
      </dsp:txXfrm>
    </dsp:sp>
    <dsp:sp modelId="{F66DC916-E787-6848-AC01-ADC62D0585BD}">
      <dsp:nvSpPr>
        <dsp:cNvPr id="0" name=""/>
        <dsp:cNvSpPr/>
      </dsp:nvSpPr>
      <dsp:spPr>
        <a:xfrm rot="5400000">
          <a:off x="-329035" y="2422863"/>
          <a:ext cx="2193571" cy="1535500"/>
        </a:xfrm>
        <a:prstGeom prst="chevron">
          <a:avLst/>
        </a:prstGeom>
        <a:gradFill rotWithShape="0">
          <a:gsLst>
            <a:gs pos="0">
              <a:srgbClr val="C39D36">
                <a:hueOff val="1496111"/>
                <a:satOff val="-20883"/>
                <a:lumOff val="1"/>
                <a:alphaOff val="0"/>
                <a:shade val="85000"/>
                <a:satMod val="130000"/>
              </a:srgbClr>
            </a:gs>
            <a:gs pos="34000">
              <a:srgbClr val="C39D36">
                <a:hueOff val="1496111"/>
                <a:satOff val="-20883"/>
                <a:lumOff val="1"/>
                <a:alphaOff val="0"/>
                <a:shade val="87000"/>
                <a:satMod val="125000"/>
              </a:srgbClr>
            </a:gs>
            <a:gs pos="70000">
              <a:srgbClr val="C39D36">
                <a:hueOff val="1496111"/>
                <a:satOff val="-20883"/>
                <a:lumOff val="1"/>
                <a:alphaOff val="0"/>
                <a:tint val="100000"/>
                <a:shade val="90000"/>
                <a:satMod val="130000"/>
              </a:srgbClr>
            </a:gs>
            <a:gs pos="100000">
              <a:srgbClr val="C39D36">
                <a:hueOff val="1496111"/>
                <a:satOff val="-20883"/>
                <a:lumOff val="1"/>
                <a:alphaOff val="0"/>
                <a:tint val="100000"/>
                <a:shade val="100000"/>
                <a:satMod val="110000"/>
              </a:srgbClr>
            </a:gs>
          </a:gsLst>
          <a:path path="circle">
            <a:fillToRect l="100000" t="100000" r="100000" b="100000"/>
          </a:path>
        </a:gradFill>
        <a:ln w="12700" cap="flat" cmpd="sng" algn="ctr">
          <a:solidFill>
            <a:srgbClr val="C39D36">
              <a:hueOff val="1496111"/>
              <a:satOff val="-20883"/>
              <a:lumOff val="1"/>
              <a:alphaOff val="0"/>
            </a:srgb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solidFill>
                <a:srgbClr val="FFFFFF"/>
              </a:solidFill>
              <a:latin typeface="Franklin Gothic Book" panose="020F0502020204030204"/>
              <a:ea typeface="+mn-ea"/>
              <a:cs typeface="+mn-cs"/>
            </a:rPr>
            <a:t>CURVA ROC: </a:t>
          </a:r>
        </a:p>
      </dsp:txBody>
      <dsp:txXfrm rot="-5400000">
        <a:off x="1" y="2861577"/>
        <a:ext cx="1535500" cy="658071"/>
      </dsp:txXfrm>
    </dsp:sp>
    <dsp:sp modelId="{7D18E62B-150A-0D41-A354-1B3E5D844407}">
      <dsp:nvSpPr>
        <dsp:cNvPr id="0" name=""/>
        <dsp:cNvSpPr/>
      </dsp:nvSpPr>
      <dsp:spPr>
        <a:xfrm rot="5400000">
          <a:off x="2089980" y="1386192"/>
          <a:ext cx="1732130" cy="2841090"/>
        </a:xfrm>
        <a:prstGeom prst="round2SameRect">
          <a:avLst/>
        </a:prstGeom>
        <a:solidFill>
          <a:srgbClr val="FFFFFF">
            <a:alpha val="90000"/>
            <a:hueOff val="0"/>
            <a:satOff val="0"/>
            <a:lumOff val="0"/>
            <a:alphaOff val="0"/>
          </a:srgbClr>
        </a:solidFill>
        <a:ln w="12700" cap="flat" cmpd="sng" algn="ctr">
          <a:solidFill>
            <a:srgbClr val="C39D36">
              <a:hueOff val="1496111"/>
              <a:satOff val="-20883"/>
              <a:lumOff val="1"/>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MX" sz="1600" kern="1200" dirty="0">
              <a:solidFill>
                <a:srgbClr val="000000">
                  <a:hueOff val="0"/>
                  <a:satOff val="0"/>
                  <a:lumOff val="0"/>
                  <a:alphaOff val="0"/>
                </a:srgbClr>
              </a:solidFill>
              <a:latin typeface="Franklin Gothic Book" panose="020F0502020204030204"/>
              <a:ea typeface="+mn-ea"/>
              <a:cs typeface="+mn-cs"/>
            </a:rPr>
            <a:t>Nos sirve para conocer el rendimiento global de la prueba (área bajo la curva) </a:t>
          </a:r>
        </a:p>
        <a:p>
          <a:pPr marL="171450" lvl="1" indent="-171450" algn="l" defTabSz="711200">
            <a:lnSpc>
              <a:spcPct val="90000"/>
            </a:lnSpc>
            <a:spcBef>
              <a:spcPct val="0"/>
            </a:spcBef>
            <a:spcAft>
              <a:spcPct val="15000"/>
            </a:spcAft>
            <a:buChar char="•"/>
          </a:pPr>
          <a:r>
            <a:rPr lang="es-MX" sz="1600" kern="1200" dirty="0">
              <a:solidFill>
                <a:srgbClr val="000000">
                  <a:hueOff val="0"/>
                  <a:satOff val="0"/>
                  <a:lumOff val="0"/>
                  <a:alphaOff val="0"/>
                </a:srgbClr>
              </a:solidFill>
              <a:latin typeface="Franklin Gothic Book" panose="020F0502020204030204"/>
              <a:ea typeface="+mn-ea"/>
              <a:cs typeface="+mn-cs"/>
            </a:rPr>
            <a:t>Eje X – Falsos positivos</a:t>
          </a:r>
        </a:p>
        <a:p>
          <a:pPr marL="171450" lvl="1" indent="-171450" algn="l" defTabSz="711200">
            <a:lnSpc>
              <a:spcPct val="90000"/>
            </a:lnSpc>
            <a:spcBef>
              <a:spcPct val="0"/>
            </a:spcBef>
            <a:spcAft>
              <a:spcPct val="15000"/>
            </a:spcAft>
            <a:buChar char="•"/>
          </a:pPr>
          <a:r>
            <a:rPr lang="es-MX" sz="1600" kern="1200" dirty="0">
              <a:solidFill>
                <a:srgbClr val="000000">
                  <a:hueOff val="0"/>
                  <a:satOff val="0"/>
                  <a:lumOff val="0"/>
                  <a:alphaOff val="0"/>
                </a:srgbClr>
              </a:solidFill>
              <a:latin typeface="Franklin Gothic Book" panose="020F0502020204030204"/>
              <a:ea typeface="+mn-ea"/>
              <a:cs typeface="+mn-cs"/>
            </a:rPr>
            <a:t>Eje Y – Verdaderos positivos</a:t>
          </a:r>
        </a:p>
      </dsp:txBody>
      <dsp:txXfrm rot="-5400000">
        <a:off x="1535500" y="2025228"/>
        <a:ext cx="2756534" cy="1563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DE4B4-B516-4364-88DE-D359C3FEB3D9}">
      <dsp:nvSpPr>
        <dsp:cNvPr id="0" name=""/>
        <dsp:cNvSpPr/>
      </dsp:nvSpPr>
      <dsp:spPr>
        <a:xfrm>
          <a:off x="0" y="671587"/>
          <a:ext cx="8843211" cy="1239854"/>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C733849F-3A1A-4478-A9B7-240F4E079FF3}">
      <dsp:nvSpPr>
        <dsp:cNvPr id="0" name=""/>
        <dsp:cNvSpPr/>
      </dsp:nvSpPr>
      <dsp:spPr>
        <a:xfrm>
          <a:off x="375055" y="950554"/>
          <a:ext cx="681919" cy="681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9F611-6339-426E-95C8-72E8DF6AE6A7}">
      <dsp:nvSpPr>
        <dsp:cNvPr id="0" name=""/>
        <dsp:cNvSpPr/>
      </dsp:nvSpPr>
      <dsp:spPr>
        <a:xfrm>
          <a:off x="1432031" y="671587"/>
          <a:ext cx="7411179" cy="123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18" tIns="131218" rIns="131218" bIns="131218" numCol="1" spcCol="1270" anchor="ctr" anchorCtr="0">
          <a:noAutofit/>
        </a:bodyPr>
        <a:lstStyle/>
        <a:p>
          <a:pPr marL="0" lvl="0" indent="0" algn="l" defTabSz="711200">
            <a:lnSpc>
              <a:spcPct val="90000"/>
            </a:lnSpc>
            <a:spcBef>
              <a:spcPct val="0"/>
            </a:spcBef>
            <a:spcAft>
              <a:spcPct val="35000"/>
            </a:spcAft>
            <a:buNone/>
          </a:pPr>
          <a:r>
            <a:rPr lang="es-ES" sz="1600" kern="1200"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rPr>
            <a:t>El siguiente paso es cargar el conjunto de datos desde la URL proporcionada anteriormente. Luego, el conjunto de datos se divide en 2 para crear un conjunto de entrenamiento (70% de los datos) para el proceso de modelado y un conjunto de prueba (con el 30% restante) para las validaciones.</a:t>
          </a:r>
          <a:endParaRPr lang="en-US" sz="1600" kern="1200"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endParaRPr>
        </a:p>
      </dsp:txBody>
      <dsp:txXfrm>
        <a:off x="1432031" y="671587"/>
        <a:ext cx="7411179" cy="1239854"/>
      </dsp:txXfrm>
    </dsp:sp>
    <dsp:sp modelId="{64B724BE-6027-4D2E-9998-FDB54AECA30D}">
      <dsp:nvSpPr>
        <dsp:cNvPr id="0" name=""/>
        <dsp:cNvSpPr/>
      </dsp:nvSpPr>
      <dsp:spPr>
        <a:xfrm>
          <a:off x="0" y="2221405"/>
          <a:ext cx="8843211" cy="1239854"/>
        </a:xfrm>
        <a:prstGeom prst="roundRect">
          <a:avLst>
            <a:gd name="adj" fmla="val 10000"/>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23A67808-D7D3-4EEB-949E-82FDC71C97D0}">
      <dsp:nvSpPr>
        <dsp:cNvPr id="0" name=""/>
        <dsp:cNvSpPr/>
      </dsp:nvSpPr>
      <dsp:spPr>
        <a:xfrm>
          <a:off x="375055" y="2500372"/>
          <a:ext cx="681919" cy="6819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E205C9-C6C4-42CC-97DF-B35BF678A7B4}">
      <dsp:nvSpPr>
        <dsp:cNvPr id="0" name=""/>
        <dsp:cNvSpPr/>
      </dsp:nvSpPr>
      <dsp:spPr>
        <a:xfrm>
          <a:off x="1432031" y="2221405"/>
          <a:ext cx="7411179" cy="123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18" tIns="131218" rIns="131218" bIns="131218" numCol="1" spcCol="1270" anchor="ctr" anchorCtr="0">
          <a:noAutofit/>
        </a:bodyPr>
        <a:lstStyle/>
        <a:p>
          <a:pPr marL="0" lvl="0" indent="0" algn="l" defTabSz="711200">
            <a:lnSpc>
              <a:spcPct val="90000"/>
            </a:lnSpc>
            <a:spcBef>
              <a:spcPct val="0"/>
            </a:spcBef>
            <a:spcAft>
              <a:spcPct val="35000"/>
            </a:spcAft>
            <a:buNone/>
          </a:pPr>
          <a:r>
            <a:rPr lang="es-ES" sz="1600" kern="1200"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rPr>
            <a:t>Se eliminaron varias variables del conjunto debido a que muchas sólo contenían valores NA, además se hizo un análisis de correlación entre variables</a:t>
          </a:r>
          <a:endParaRPr lang="en-US" sz="1600" kern="1200" dirty="0">
            <a:solidFill>
              <a:sysClr val="windowText" lastClr="000000">
                <a:hueOff val="0"/>
                <a:satOff val="0"/>
                <a:lumOff val="0"/>
                <a:alphaOff val="0"/>
              </a:sysClr>
            </a:solidFill>
            <a:latin typeface="Helvetica" panose="020B0604020202020204" pitchFamily="34" charset="0"/>
            <a:ea typeface="+mn-ea"/>
            <a:cs typeface="Helvetica" panose="020B0604020202020204" pitchFamily="34" charset="0"/>
          </a:endParaRPr>
        </a:p>
      </dsp:txBody>
      <dsp:txXfrm>
        <a:off x="1432031" y="2221405"/>
        <a:ext cx="7411179" cy="12398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6869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5376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9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8" name="Google Shape;9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2200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slide">
  <p:cSld name="CUSTOM_9">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5400675" y="-66675"/>
            <a:ext cx="3810000" cy="1219200"/>
          </a:xfrm>
          <a:custGeom>
            <a:avLst/>
            <a:gdLst/>
            <a:ahLst/>
            <a:cxnLst/>
            <a:rect l="l" t="t" r="r" b="b"/>
            <a:pathLst>
              <a:path w="152400" h="48768" extrusionOk="0">
                <a:moveTo>
                  <a:pt x="0" y="25146"/>
                </a:moveTo>
                <a:lnTo>
                  <a:pt x="152400" y="48768"/>
                </a:lnTo>
                <a:lnTo>
                  <a:pt x="152400" y="0"/>
                </a:lnTo>
                <a:lnTo>
                  <a:pt x="24384" y="0"/>
                </a:lnTo>
                <a:close/>
              </a:path>
            </a:pathLst>
          </a:custGeom>
          <a:solidFill>
            <a:srgbClr val="434343"/>
          </a:solidFill>
          <a:ln>
            <a:noFill/>
          </a:ln>
        </p:spPr>
      </p:sp>
      <p:sp>
        <p:nvSpPr>
          <p:cNvPr id="10" name="Google Shape;10;p2"/>
          <p:cNvSpPr/>
          <p:nvPr/>
        </p:nvSpPr>
        <p:spPr>
          <a:xfrm>
            <a:off x="-95250" y="3971925"/>
            <a:ext cx="2324100" cy="1219200"/>
          </a:xfrm>
          <a:custGeom>
            <a:avLst/>
            <a:gdLst/>
            <a:ahLst/>
            <a:cxnLst/>
            <a:rect l="l" t="t" r="r" b="b"/>
            <a:pathLst>
              <a:path w="92964" h="48768" extrusionOk="0">
                <a:moveTo>
                  <a:pt x="2667" y="0"/>
                </a:moveTo>
                <a:lnTo>
                  <a:pt x="92964" y="35052"/>
                </a:lnTo>
                <a:lnTo>
                  <a:pt x="21336" y="48768"/>
                </a:lnTo>
                <a:lnTo>
                  <a:pt x="0" y="48768"/>
                </a:lnTo>
                <a:lnTo>
                  <a:pt x="0" y="6477"/>
                </a:lnTo>
                <a:close/>
              </a:path>
            </a:pathLst>
          </a:custGeom>
          <a:solidFill>
            <a:srgbClr val="CC3F3A"/>
          </a:solidFill>
          <a:ln>
            <a:noFill/>
          </a:ln>
        </p:spPr>
      </p:sp>
      <p:sp>
        <p:nvSpPr>
          <p:cNvPr id="11" name="Google Shape;11;p2"/>
          <p:cNvSpPr/>
          <p:nvPr/>
        </p:nvSpPr>
        <p:spPr>
          <a:xfrm>
            <a:off x="495300" y="3705225"/>
            <a:ext cx="7324725" cy="1571625"/>
          </a:xfrm>
          <a:custGeom>
            <a:avLst/>
            <a:gdLst/>
            <a:ahLst/>
            <a:cxnLst/>
            <a:rect l="l" t="t" r="r" b="b"/>
            <a:pathLst>
              <a:path w="292989" h="62865" extrusionOk="0">
                <a:moveTo>
                  <a:pt x="0" y="58674"/>
                </a:moveTo>
                <a:lnTo>
                  <a:pt x="292989" y="0"/>
                </a:lnTo>
                <a:lnTo>
                  <a:pt x="98298" y="62865"/>
                </a:lnTo>
                <a:close/>
              </a:path>
            </a:pathLst>
          </a:custGeom>
          <a:solidFill>
            <a:srgbClr val="434343"/>
          </a:solidFill>
          <a:ln>
            <a:noFill/>
          </a:ln>
        </p:spPr>
      </p:sp>
      <p:sp>
        <p:nvSpPr>
          <p:cNvPr id="12" name="Google Shape;12;p2"/>
          <p:cNvSpPr txBox="1">
            <a:spLocks noGrp="1"/>
          </p:cNvSpPr>
          <p:nvPr>
            <p:ph type="ctrTitle"/>
          </p:nvPr>
        </p:nvSpPr>
        <p:spPr>
          <a:xfrm>
            <a:off x="1224900" y="1977825"/>
            <a:ext cx="6694200" cy="106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2800"/>
              <a:buNone/>
              <a:defRPr>
                <a:solidFill>
                  <a:srgbClr val="434343"/>
                </a:solidFill>
              </a:defRPr>
            </a:lvl1pPr>
            <a:lvl2pPr lvl="1" algn="ctr">
              <a:lnSpc>
                <a:spcPct val="100000"/>
              </a:lnSpc>
              <a:spcBef>
                <a:spcPts val="0"/>
              </a:spcBef>
              <a:spcAft>
                <a:spcPts val="0"/>
              </a:spcAft>
              <a:buClr>
                <a:srgbClr val="7F8D99"/>
              </a:buClr>
              <a:buSzPts val="2800"/>
              <a:buNone/>
              <a:defRPr>
                <a:solidFill>
                  <a:srgbClr val="7F8D99"/>
                </a:solidFill>
              </a:defRPr>
            </a:lvl2pPr>
            <a:lvl3pPr lvl="2" algn="ctr">
              <a:lnSpc>
                <a:spcPct val="100000"/>
              </a:lnSpc>
              <a:spcBef>
                <a:spcPts val="0"/>
              </a:spcBef>
              <a:spcAft>
                <a:spcPts val="0"/>
              </a:spcAft>
              <a:buClr>
                <a:srgbClr val="7F8D99"/>
              </a:buClr>
              <a:buSzPts val="2800"/>
              <a:buNone/>
              <a:defRPr>
                <a:solidFill>
                  <a:srgbClr val="7F8D99"/>
                </a:solidFill>
              </a:defRPr>
            </a:lvl3pPr>
            <a:lvl4pPr lvl="3" algn="ctr">
              <a:lnSpc>
                <a:spcPct val="100000"/>
              </a:lnSpc>
              <a:spcBef>
                <a:spcPts val="0"/>
              </a:spcBef>
              <a:spcAft>
                <a:spcPts val="0"/>
              </a:spcAft>
              <a:buClr>
                <a:srgbClr val="7F8D99"/>
              </a:buClr>
              <a:buSzPts val="2800"/>
              <a:buNone/>
              <a:defRPr>
                <a:solidFill>
                  <a:srgbClr val="7F8D99"/>
                </a:solidFill>
              </a:defRPr>
            </a:lvl4pPr>
            <a:lvl5pPr lvl="4" algn="ctr">
              <a:lnSpc>
                <a:spcPct val="100000"/>
              </a:lnSpc>
              <a:spcBef>
                <a:spcPts val="0"/>
              </a:spcBef>
              <a:spcAft>
                <a:spcPts val="0"/>
              </a:spcAft>
              <a:buClr>
                <a:srgbClr val="7F8D99"/>
              </a:buClr>
              <a:buSzPts val="2800"/>
              <a:buNone/>
              <a:defRPr>
                <a:solidFill>
                  <a:srgbClr val="7F8D99"/>
                </a:solidFill>
              </a:defRPr>
            </a:lvl5pPr>
            <a:lvl6pPr lvl="5" algn="ctr">
              <a:lnSpc>
                <a:spcPct val="100000"/>
              </a:lnSpc>
              <a:spcBef>
                <a:spcPts val="0"/>
              </a:spcBef>
              <a:spcAft>
                <a:spcPts val="0"/>
              </a:spcAft>
              <a:buClr>
                <a:srgbClr val="7F8D99"/>
              </a:buClr>
              <a:buSzPts val="2800"/>
              <a:buNone/>
              <a:defRPr>
                <a:solidFill>
                  <a:srgbClr val="7F8D99"/>
                </a:solidFill>
              </a:defRPr>
            </a:lvl6pPr>
            <a:lvl7pPr lvl="6" algn="ctr">
              <a:lnSpc>
                <a:spcPct val="100000"/>
              </a:lnSpc>
              <a:spcBef>
                <a:spcPts val="0"/>
              </a:spcBef>
              <a:spcAft>
                <a:spcPts val="0"/>
              </a:spcAft>
              <a:buClr>
                <a:srgbClr val="7F8D99"/>
              </a:buClr>
              <a:buSzPts val="2800"/>
              <a:buNone/>
              <a:defRPr>
                <a:solidFill>
                  <a:srgbClr val="7F8D99"/>
                </a:solidFill>
              </a:defRPr>
            </a:lvl7pPr>
            <a:lvl8pPr lvl="7" algn="ctr">
              <a:lnSpc>
                <a:spcPct val="100000"/>
              </a:lnSpc>
              <a:spcBef>
                <a:spcPts val="0"/>
              </a:spcBef>
              <a:spcAft>
                <a:spcPts val="0"/>
              </a:spcAft>
              <a:buClr>
                <a:srgbClr val="7F8D99"/>
              </a:buClr>
              <a:buSzPts val="2800"/>
              <a:buNone/>
              <a:defRPr>
                <a:solidFill>
                  <a:srgbClr val="7F8D99"/>
                </a:solidFill>
              </a:defRPr>
            </a:lvl8pPr>
            <a:lvl9pPr lvl="8" algn="ctr">
              <a:lnSpc>
                <a:spcPct val="100000"/>
              </a:lnSpc>
              <a:spcBef>
                <a:spcPts val="0"/>
              </a:spcBef>
              <a:spcAft>
                <a:spcPts val="0"/>
              </a:spcAft>
              <a:buClr>
                <a:srgbClr val="7F8D99"/>
              </a:buClr>
              <a:buSzPts val="2800"/>
              <a:buNone/>
              <a:defRPr>
                <a:solidFill>
                  <a:srgbClr val="7F8D99"/>
                </a:solidFill>
              </a:defRPr>
            </a:lvl9pPr>
          </a:lstStyle>
          <a:p>
            <a:endParaRPr/>
          </a:p>
        </p:txBody>
      </p:sp>
      <p:sp>
        <p:nvSpPr>
          <p:cNvPr id="13" name="Google Shape;13;p2"/>
          <p:cNvSpPr txBox="1">
            <a:spLocks noGrp="1"/>
          </p:cNvSpPr>
          <p:nvPr>
            <p:ph type="ctrTitle" idx="2"/>
          </p:nvPr>
        </p:nvSpPr>
        <p:spPr>
          <a:xfrm>
            <a:off x="1224900" y="2782625"/>
            <a:ext cx="66942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1800"/>
              <a:buNone/>
              <a:defRPr sz="1800">
                <a:solidFill>
                  <a:srgbClr val="434343"/>
                </a:solidFill>
              </a:defRPr>
            </a:lvl1pPr>
            <a:lvl2pPr lvl="1" algn="ctr">
              <a:lnSpc>
                <a:spcPct val="100000"/>
              </a:lnSpc>
              <a:spcBef>
                <a:spcPts val="0"/>
              </a:spcBef>
              <a:spcAft>
                <a:spcPts val="0"/>
              </a:spcAft>
              <a:buClr>
                <a:srgbClr val="7F8D99"/>
              </a:buClr>
              <a:buSzPts val="1800"/>
              <a:buNone/>
              <a:defRPr sz="1800">
                <a:solidFill>
                  <a:srgbClr val="7F8D99"/>
                </a:solidFill>
              </a:defRPr>
            </a:lvl2pPr>
            <a:lvl3pPr lvl="2" algn="ctr">
              <a:lnSpc>
                <a:spcPct val="100000"/>
              </a:lnSpc>
              <a:spcBef>
                <a:spcPts val="0"/>
              </a:spcBef>
              <a:spcAft>
                <a:spcPts val="0"/>
              </a:spcAft>
              <a:buClr>
                <a:srgbClr val="7F8D99"/>
              </a:buClr>
              <a:buSzPts val="1800"/>
              <a:buNone/>
              <a:defRPr sz="1800">
                <a:solidFill>
                  <a:srgbClr val="7F8D99"/>
                </a:solidFill>
              </a:defRPr>
            </a:lvl3pPr>
            <a:lvl4pPr lvl="3" algn="ctr">
              <a:lnSpc>
                <a:spcPct val="100000"/>
              </a:lnSpc>
              <a:spcBef>
                <a:spcPts val="0"/>
              </a:spcBef>
              <a:spcAft>
                <a:spcPts val="0"/>
              </a:spcAft>
              <a:buClr>
                <a:srgbClr val="7F8D99"/>
              </a:buClr>
              <a:buSzPts val="1800"/>
              <a:buNone/>
              <a:defRPr sz="1800">
                <a:solidFill>
                  <a:srgbClr val="7F8D99"/>
                </a:solidFill>
              </a:defRPr>
            </a:lvl4pPr>
            <a:lvl5pPr lvl="4" algn="ctr">
              <a:lnSpc>
                <a:spcPct val="100000"/>
              </a:lnSpc>
              <a:spcBef>
                <a:spcPts val="0"/>
              </a:spcBef>
              <a:spcAft>
                <a:spcPts val="0"/>
              </a:spcAft>
              <a:buClr>
                <a:srgbClr val="7F8D99"/>
              </a:buClr>
              <a:buSzPts val="1800"/>
              <a:buNone/>
              <a:defRPr sz="1800">
                <a:solidFill>
                  <a:srgbClr val="7F8D99"/>
                </a:solidFill>
              </a:defRPr>
            </a:lvl5pPr>
            <a:lvl6pPr lvl="5" algn="ctr">
              <a:lnSpc>
                <a:spcPct val="100000"/>
              </a:lnSpc>
              <a:spcBef>
                <a:spcPts val="0"/>
              </a:spcBef>
              <a:spcAft>
                <a:spcPts val="0"/>
              </a:spcAft>
              <a:buClr>
                <a:srgbClr val="7F8D99"/>
              </a:buClr>
              <a:buSzPts val="1800"/>
              <a:buNone/>
              <a:defRPr sz="1800">
                <a:solidFill>
                  <a:srgbClr val="7F8D99"/>
                </a:solidFill>
              </a:defRPr>
            </a:lvl6pPr>
            <a:lvl7pPr lvl="6" algn="ctr">
              <a:lnSpc>
                <a:spcPct val="100000"/>
              </a:lnSpc>
              <a:spcBef>
                <a:spcPts val="0"/>
              </a:spcBef>
              <a:spcAft>
                <a:spcPts val="0"/>
              </a:spcAft>
              <a:buClr>
                <a:srgbClr val="7F8D99"/>
              </a:buClr>
              <a:buSzPts val="1800"/>
              <a:buNone/>
              <a:defRPr sz="1800">
                <a:solidFill>
                  <a:srgbClr val="7F8D99"/>
                </a:solidFill>
              </a:defRPr>
            </a:lvl7pPr>
            <a:lvl8pPr lvl="7" algn="ctr">
              <a:lnSpc>
                <a:spcPct val="100000"/>
              </a:lnSpc>
              <a:spcBef>
                <a:spcPts val="0"/>
              </a:spcBef>
              <a:spcAft>
                <a:spcPts val="0"/>
              </a:spcAft>
              <a:buClr>
                <a:srgbClr val="7F8D99"/>
              </a:buClr>
              <a:buSzPts val="1800"/>
              <a:buNone/>
              <a:defRPr sz="1800">
                <a:solidFill>
                  <a:srgbClr val="7F8D99"/>
                </a:solidFill>
              </a:defRPr>
            </a:lvl8pPr>
            <a:lvl9pPr lvl="8" algn="ctr">
              <a:lnSpc>
                <a:spcPct val="100000"/>
              </a:lnSpc>
              <a:spcBef>
                <a:spcPts val="0"/>
              </a:spcBef>
              <a:spcAft>
                <a:spcPts val="0"/>
              </a:spcAft>
              <a:buClr>
                <a:srgbClr val="7F8D99"/>
              </a:buClr>
              <a:buSzPts val="1800"/>
              <a:buNone/>
              <a:defRPr sz="1800">
                <a:solidFill>
                  <a:srgbClr val="7F8D99"/>
                </a:solidFill>
              </a:defRPr>
            </a:lvl9pPr>
          </a:lstStyle>
          <a:p>
            <a:endParaRPr/>
          </a:p>
        </p:txBody>
      </p:sp>
      <p:sp>
        <p:nvSpPr>
          <p:cNvPr id="14" name="Google Shape;14;p2"/>
          <p:cNvSpPr/>
          <p:nvPr/>
        </p:nvSpPr>
        <p:spPr>
          <a:xfrm>
            <a:off x="-28575" y="-47626"/>
            <a:ext cx="7126957" cy="2543118"/>
          </a:xfrm>
          <a:custGeom>
            <a:avLst/>
            <a:gdLst/>
            <a:ahLst/>
            <a:cxnLst/>
            <a:rect l="l" t="t" r="r" b="b"/>
            <a:pathLst>
              <a:path w="292989" h="104013" extrusionOk="0">
                <a:moveTo>
                  <a:pt x="0" y="762"/>
                </a:moveTo>
                <a:lnTo>
                  <a:pt x="0" y="104013"/>
                </a:lnTo>
                <a:lnTo>
                  <a:pt x="292989" y="0"/>
                </a:lnTo>
                <a:close/>
              </a:path>
            </a:pathLst>
          </a:custGeom>
          <a:solidFill>
            <a:srgbClr val="CC3F3A"/>
          </a:solidFill>
          <a:ln>
            <a:noFill/>
          </a:ln>
        </p:spPr>
      </p:sp>
      <p:sp>
        <p:nvSpPr>
          <p:cNvPr id="15" name="Google Shape;15;p2"/>
          <p:cNvSpPr/>
          <p:nvPr/>
        </p:nvSpPr>
        <p:spPr>
          <a:xfrm>
            <a:off x="2743200" y="3257550"/>
            <a:ext cx="6448120" cy="1933575"/>
          </a:xfrm>
          <a:custGeom>
            <a:avLst/>
            <a:gdLst/>
            <a:ahLst/>
            <a:cxnLst/>
            <a:rect l="l" t="t" r="r" b="b"/>
            <a:pathLst>
              <a:path w="255270" h="77343" extrusionOk="0">
                <a:moveTo>
                  <a:pt x="0" y="76200"/>
                </a:moveTo>
                <a:lnTo>
                  <a:pt x="255270" y="0"/>
                </a:lnTo>
                <a:lnTo>
                  <a:pt x="255270" y="77343"/>
                </a:lnTo>
                <a:close/>
              </a:path>
            </a:pathLst>
          </a:custGeom>
          <a:solidFill>
            <a:srgbClr val="CC3F3A"/>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with title" type="title">
  <p:cSld name="TITLE">
    <p:spTree>
      <p:nvGrpSpPr>
        <p:cNvPr id="1" name="Shape 16"/>
        <p:cNvGrpSpPr/>
        <p:nvPr/>
      </p:nvGrpSpPr>
      <p:grpSpPr>
        <a:xfrm>
          <a:off x="0" y="0"/>
          <a:ext cx="0" cy="0"/>
          <a:chOff x="0" y="0"/>
          <a:chExt cx="0" cy="0"/>
        </a:xfrm>
      </p:grpSpPr>
      <p:sp>
        <p:nvSpPr>
          <p:cNvPr id="17" name="Google Shape;17;p3"/>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8;p3"/>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9;p3"/>
          <p:cNvSpPr txBox="1">
            <a:spLocks noGrp="1"/>
          </p:cNvSpPr>
          <p:nvPr>
            <p:ph type="ctrTitle"/>
          </p:nvPr>
        </p:nvSpPr>
        <p:spPr>
          <a:xfrm>
            <a:off x="548800" y="994750"/>
            <a:ext cx="6694200" cy="15129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Clr>
                <a:srgbClr val="434343"/>
              </a:buClr>
              <a:buSzPts val="5200"/>
              <a:buNone/>
              <a:defRPr sz="5200">
                <a:solidFill>
                  <a:srgbClr val="43434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p3"/>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3"/>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22;p3"/>
          <p:cNvSpPr txBox="1">
            <a:spLocks noGrp="1"/>
          </p:cNvSpPr>
          <p:nvPr>
            <p:ph type="subTitle" idx="1"/>
          </p:nvPr>
        </p:nvSpPr>
        <p:spPr>
          <a:xfrm>
            <a:off x="548800" y="2667225"/>
            <a:ext cx="3047100" cy="3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999999"/>
                </a:solidFill>
              </a:defRPr>
            </a:lvl1pPr>
            <a:lvl2pPr lvl="1" rtl="0">
              <a:spcBef>
                <a:spcPts val="0"/>
              </a:spcBef>
              <a:spcAft>
                <a:spcPts val="0"/>
              </a:spcAft>
              <a:buNone/>
              <a:defRPr>
                <a:solidFill>
                  <a:srgbClr val="999999"/>
                </a:solidFill>
              </a:defRPr>
            </a:lvl2pPr>
            <a:lvl3pPr lvl="2" rtl="0">
              <a:spcBef>
                <a:spcPts val="0"/>
              </a:spcBef>
              <a:spcAft>
                <a:spcPts val="0"/>
              </a:spcAft>
              <a:buNone/>
              <a:defRPr>
                <a:solidFill>
                  <a:srgbClr val="999999"/>
                </a:solidFill>
              </a:defRPr>
            </a:lvl3pPr>
            <a:lvl4pPr lvl="3" rtl="0">
              <a:spcBef>
                <a:spcPts val="0"/>
              </a:spcBef>
              <a:spcAft>
                <a:spcPts val="0"/>
              </a:spcAft>
              <a:buNone/>
              <a:defRPr>
                <a:solidFill>
                  <a:srgbClr val="999999"/>
                </a:solidFill>
              </a:defRPr>
            </a:lvl4pPr>
            <a:lvl5pPr lvl="4" rtl="0">
              <a:spcBef>
                <a:spcPts val="0"/>
              </a:spcBef>
              <a:spcAft>
                <a:spcPts val="0"/>
              </a:spcAft>
              <a:buNone/>
              <a:defRPr>
                <a:solidFill>
                  <a:srgbClr val="999999"/>
                </a:solidFill>
              </a:defRPr>
            </a:lvl5pPr>
            <a:lvl6pPr lvl="5" rtl="0">
              <a:spcBef>
                <a:spcPts val="0"/>
              </a:spcBef>
              <a:spcAft>
                <a:spcPts val="0"/>
              </a:spcAft>
              <a:buNone/>
              <a:defRPr>
                <a:solidFill>
                  <a:srgbClr val="999999"/>
                </a:solidFill>
              </a:defRPr>
            </a:lvl6pPr>
            <a:lvl7pPr lvl="6" rtl="0">
              <a:spcBef>
                <a:spcPts val="0"/>
              </a:spcBef>
              <a:spcAft>
                <a:spcPts val="0"/>
              </a:spcAft>
              <a:buNone/>
              <a:defRPr>
                <a:solidFill>
                  <a:srgbClr val="999999"/>
                </a:solidFill>
              </a:defRPr>
            </a:lvl7pPr>
            <a:lvl8pPr lvl="7" rtl="0">
              <a:spcBef>
                <a:spcPts val="0"/>
              </a:spcBef>
              <a:spcAft>
                <a:spcPts val="0"/>
              </a:spcAft>
              <a:buNone/>
              <a:defRPr>
                <a:solidFill>
                  <a:srgbClr val="999999"/>
                </a:solidFill>
              </a:defRPr>
            </a:lvl8pPr>
            <a:lvl9pPr lvl="8" rtl="0">
              <a:spcBef>
                <a:spcPts val="0"/>
              </a:spcBef>
              <a:spcAft>
                <a:spcPts val="0"/>
              </a:spcAft>
              <a:buNone/>
              <a:defRPr>
                <a:solidFill>
                  <a:srgbClr val="99999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slide with title 1">
  <p:cSld name="TITLE_1">
    <p:spTree>
      <p:nvGrpSpPr>
        <p:cNvPr id="1" name="Shape 23"/>
        <p:cNvGrpSpPr/>
        <p:nvPr/>
      </p:nvGrpSpPr>
      <p:grpSpPr>
        <a:xfrm>
          <a:off x="0" y="0"/>
          <a:ext cx="0" cy="0"/>
          <a:chOff x="0" y="0"/>
          <a:chExt cx="0" cy="0"/>
        </a:xfrm>
      </p:grpSpPr>
      <p:sp>
        <p:nvSpPr>
          <p:cNvPr id="24" name="Google Shape;24;p4"/>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25;p4"/>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 name="Google Shape;26;p4"/>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7;p4"/>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97325" y="1044300"/>
            <a:ext cx="85206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2800"/>
              <a:buNone/>
              <a:defRPr>
                <a:solidFill>
                  <a:srgbClr val="434343"/>
                </a:solidFill>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397334" y="1628200"/>
            <a:ext cx="6147600" cy="18780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Clr>
                <a:srgbClr val="999999"/>
              </a:buClr>
              <a:buSzPts val="1400"/>
              <a:buChar char="●"/>
              <a:defRPr sz="1400">
                <a:solidFill>
                  <a:srgbClr val="999999"/>
                </a:solidFill>
              </a:defRPr>
            </a:lvl1pPr>
            <a:lvl2pPr marL="914400" lvl="1" indent="-304800" algn="l" rtl="0">
              <a:lnSpc>
                <a:spcPct val="100000"/>
              </a:lnSpc>
              <a:spcBef>
                <a:spcPts val="0"/>
              </a:spcBef>
              <a:spcAft>
                <a:spcPts val="0"/>
              </a:spcAft>
              <a:buClr>
                <a:srgbClr val="999999"/>
              </a:buClr>
              <a:buSzPts val="1200"/>
              <a:buChar char="○"/>
              <a:defRPr sz="1200">
                <a:solidFill>
                  <a:srgbClr val="999999"/>
                </a:solidFill>
              </a:defRPr>
            </a:lvl2pPr>
            <a:lvl3pPr marL="1371600" lvl="2" indent="-304800" algn="l" rtl="0">
              <a:lnSpc>
                <a:spcPct val="100000"/>
              </a:lnSpc>
              <a:spcBef>
                <a:spcPts val="0"/>
              </a:spcBef>
              <a:spcAft>
                <a:spcPts val="0"/>
              </a:spcAft>
              <a:buClr>
                <a:srgbClr val="999999"/>
              </a:buClr>
              <a:buSzPts val="1200"/>
              <a:buChar char="■"/>
              <a:defRPr sz="1200">
                <a:solidFill>
                  <a:srgbClr val="999999"/>
                </a:solidFill>
              </a:defRPr>
            </a:lvl3pPr>
            <a:lvl4pPr marL="1828800" lvl="3" indent="-304800" algn="l" rtl="0">
              <a:lnSpc>
                <a:spcPct val="100000"/>
              </a:lnSpc>
              <a:spcBef>
                <a:spcPts val="0"/>
              </a:spcBef>
              <a:spcAft>
                <a:spcPts val="0"/>
              </a:spcAft>
              <a:buClr>
                <a:srgbClr val="999999"/>
              </a:buClr>
              <a:buSzPts val="1200"/>
              <a:buChar char="●"/>
              <a:defRPr sz="1200">
                <a:solidFill>
                  <a:srgbClr val="999999"/>
                </a:solidFill>
              </a:defRPr>
            </a:lvl4pPr>
            <a:lvl5pPr marL="2286000" lvl="4" indent="-304800" algn="l" rtl="0">
              <a:lnSpc>
                <a:spcPct val="100000"/>
              </a:lnSpc>
              <a:spcBef>
                <a:spcPts val="0"/>
              </a:spcBef>
              <a:spcAft>
                <a:spcPts val="0"/>
              </a:spcAft>
              <a:buClr>
                <a:srgbClr val="999999"/>
              </a:buClr>
              <a:buSzPts val="1200"/>
              <a:buChar char="○"/>
              <a:defRPr sz="1200">
                <a:solidFill>
                  <a:srgbClr val="999999"/>
                </a:solidFill>
              </a:defRPr>
            </a:lvl5pPr>
            <a:lvl6pPr marL="2743200" lvl="5" indent="-304800" algn="l" rtl="0">
              <a:lnSpc>
                <a:spcPct val="100000"/>
              </a:lnSpc>
              <a:spcBef>
                <a:spcPts val="0"/>
              </a:spcBef>
              <a:spcAft>
                <a:spcPts val="0"/>
              </a:spcAft>
              <a:buClr>
                <a:srgbClr val="999999"/>
              </a:buClr>
              <a:buSzPts val="1200"/>
              <a:buChar char="■"/>
              <a:defRPr sz="1200">
                <a:solidFill>
                  <a:srgbClr val="999999"/>
                </a:solidFill>
              </a:defRPr>
            </a:lvl6pPr>
            <a:lvl7pPr marL="3200400" lvl="6" indent="-304800" algn="l" rtl="0">
              <a:lnSpc>
                <a:spcPct val="100000"/>
              </a:lnSpc>
              <a:spcBef>
                <a:spcPts val="0"/>
              </a:spcBef>
              <a:spcAft>
                <a:spcPts val="0"/>
              </a:spcAft>
              <a:buClr>
                <a:srgbClr val="999999"/>
              </a:buClr>
              <a:buSzPts val="1200"/>
              <a:buChar char="●"/>
              <a:defRPr sz="1200">
                <a:solidFill>
                  <a:srgbClr val="999999"/>
                </a:solidFill>
              </a:defRPr>
            </a:lvl7pPr>
            <a:lvl8pPr marL="3657600" lvl="7" indent="-304800" algn="l" rtl="0">
              <a:lnSpc>
                <a:spcPct val="100000"/>
              </a:lnSpc>
              <a:spcBef>
                <a:spcPts val="0"/>
              </a:spcBef>
              <a:spcAft>
                <a:spcPts val="0"/>
              </a:spcAft>
              <a:buClr>
                <a:srgbClr val="999999"/>
              </a:buClr>
              <a:buSzPts val="1200"/>
              <a:buChar char="○"/>
              <a:defRPr sz="1200">
                <a:solidFill>
                  <a:srgbClr val="999999"/>
                </a:solidFill>
              </a:defRPr>
            </a:lvl8pPr>
            <a:lvl9pPr marL="4114800" lvl="8" indent="-304800" algn="l" rtl="0">
              <a:lnSpc>
                <a:spcPct val="100000"/>
              </a:lnSpc>
              <a:spcBef>
                <a:spcPts val="0"/>
              </a:spcBef>
              <a:spcAft>
                <a:spcPts val="0"/>
              </a:spcAft>
              <a:buClr>
                <a:srgbClr val="999999"/>
              </a:buClr>
              <a:buSzPts val="1200"/>
              <a:buChar char="■"/>
              <a:defRPr sz="1200">
                <a:solidFill>
                  <a:srgbClr val="99999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type="blank">
  <p:cSld name="BLANK">
    <p:spTree>
      <p:nvGrpSpPr>
        <p:cNvPr id="1" name="Shape 35"/>
        <p:cNvGrpSpPr/>
        <p:nvPr/>
      </p:nvGrpSpPr>
      <p:grpSpPr>
        <a:xfrm>
          <a:off x="0" y="0"/>
          <a:ext cx="0" cy="0"/>
          <a:chOff x="0" y="0"/>
          <a:chExt cx="0" cy="0"/>
        </a:xfrm>
      </p:grpSpPr>
      <p:sp>
        <p:nvSpPr>
          <p:cNvPr id="36" name="Google Shape;3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
        <p:nvSpPr>
          <p:cNvPr id="37" name="Google Shape;37;p6"/>
          <p:cNvSpPr/>
          <p:nvPr/>
        </p:nvSpPr>
        <p:spPr>
          <a:xfrm>
            <a:off x="4211800" y="592500"/>
            <a:ext cx="4932300" cy="39585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6"/>
          <p:cNvSpPr txBox="1">
            <a:spLocks noGrp="1"/>
          </p:cNvSpPr>
          <p:nvPr>
            <p:ph type="ctrTitle"/>
          </p:nvPr>
        </p:nvSpPr>
        <p:spPr>
          <a:xfrm>
            <a:off x="5488725" y="873850"/>
            <a:ext cx="2598600" cy="120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2000"/>
              <a:buNone/>
              <a:defRPr sz="2000">
                <a:solidFill>
                  <a:srgbClr val="FFFFFF"/>
                </a:solidFill>
              </a:defRPr>
            </a:lvl1pPr>
            <a:lvl2pPr lvl="1" rtl="0">
              <a:lnSpc>
                <a:spcPct val="100000"/>
              </a:lnSpc>
              <a:spcBef>
                <a:spcPts val="0"/>
              </a:spcBef>
              <a:spcAft>
                <a:spcPts val="0"/>
              </a:spcAft>
              <a:buClr>
                <a:srgbClr val="FFFFFF"/>
              </a:buClr>
              <a:buSzPts val="5200"/>
              <a:buNone/>
              <a:defRPr sz="5200">
                <a:solidFill>
                  <a:srgbClr val="FFFFFF"/>
                </a:solidFill>
              </a:defRPr>
            </a:lvl2pPr>
            <a:lvl3pPr lvl="2" rtl="0">
              <a:lnSpc>
                <a:spcPct val="100000"/>
              </a:lnSpc>
              <a:spcBef>
                <a:spcPts val="0"/>
              </a:spcBef>
              <a:spcAft>
                <a:spcPts val="0"/>
              </a:spcAft>
              <a:buClr>
                <a:srgbClr val="FFFFFF"/>
              </a:buClr>
              <a:buSzPts val="5200"/>
              <a:buNone/>
              <a:defRPr sz="5200">
                <a:solidFill>
                  <a:srgbClr val="FFFFFF"/>
                </a:solidFill>
              </a:defRPr>
            </a:lvl3pPr>
            <a:lvl4pPr lvl="3" rtl="0">
              <a:lnSpc>
                <a:spcPct val="100000"/>
              </a:lnSpc>
              <a:spcBef>
                <a:spcPts val="0"/>
              </a:spcBef>
              <a:spcAft>
                <a:spcPts val="0"/>
              </a:spcAft>
              <a:buClr>
                <a:srgbClr val="FFFFFF"/>
              </a:buClr>
              <a:buSzPts val="5200"/>
              <a:buNone/>
              <a:defRPr sz="5200">
                <a:solidFill>
                  <a:srgbClr val="FFFFFF"/>
                </a:solidFill>
              </a:defRPr>
            </a:lvl4pPr>
            <a:lvl5pPr lvl="4" rtl="0">
              <a:lnSpc>
                <a:spcPct val="100000"/>
              </a:lnSpc>
              <a:spcBef>
                <a:spcPts val="0"/>
              </a:spcBef>
              <a:spcAft>
                <a:spcPts val="0"/>
              </a:spcAft>
              <a:buClr>
                <a:srgbClr val="FFFFFF"/>
              </a:buClr>
              <a:buSzPts val="5200"/>
              <a:buNone/>
              <a:defRPr sz="5200">
                <a:solidFill>
                  <a:srgbClr val="FFFFFF"/>
                </a:solidFill>
              </a:defRPr>
            </a:lvl5pPr>
            <a:lvl6pPr lvl="5" rtl="0">
              <a:lnSpc>
                <a:spcPct val="100000"/>
              </a:lnSpc>
              <a:spcBef>
                <a:spcPts val="0"/>
              </a:spcBef>
              <a:spcAft>
                <a:spcPts val="0"/>
              </a:spcAft>
              <a:buClr>
                <a:srgbClr val="FFFFFF"/>
              </a:buClr>
              <a:buSzPts val="5200"/>
              <a:buNone/>
              <a:defRPr sz="5200">
                <a:solidFill>
                  <a:srgbClr val="FFFFFF"/>
                </a:solidFill>
              </a:defRPr>
            </a:lvl6pPr>
            <a:lvl7pPr lvl="6" rtl="0">
              <a:lnSpc>
                <a:spcPct val="100000"/>
              </a:lnSpc>
              <a:spcBef>
                <a:spcPts val="0"/>
              </a:spcBef>
              <a:spcAft>
                <a:spcPts val="0"/>
              </a:spcAft>
              <a:buClr>
                <a:srgbClr val="FFFFFF"/>
              </a:buClr>
              <a:buSzPts val="5200"/>
              <a:buNone/>
              <a:defRPr sz="5200">
                <a:solidFill>
                  <a:srgbClr val="FFFFFF"/>
                </a:solidFill>
              </a:defRPr>
            </a:lvl7pPr>
            <a:lvl8pPr lvl="7" rtl="0">
              <a:lnSpc>
                <a:spcPct val="100000"/>
              </a:lnSpc>
              <a:spcBef>
                <a:spcPts val="0"/>
              </a:spcBef>
              <a:spcAft>
                <a:spcPts val="0"/>
              </a:spcAft>
              <a:buClr>
                <a:srgbClr val="FFFFFF"/>
              </a:buClr>
              <a:buSzPts val="5200"/>
              <a:buNone/>
              <a:defRPr sz="5200">
                <a:solidFill>
                  <a:srgbClr val="FFFFFF"/>
                </a:solidFill>
              </a:defRPr>
            </a:lvl8pPr>
            <a:lvl9pPr lvl="8" rtl="0">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39" name="Google Shape;39;p6"/>
          <p:cNvSpPr txBox="1">
            <a:spLocks noGrp="1"/>
          </p:cNvSpPr>
          <p:nvPr>
            <p:ph type="subTitle" idx="1"/>
          </p:nvPr>
        </p:nvSpPr>
        <p:spPr>
          <a:xfrm>
            <a:off x="5488825" y="2073850"/>
            <a:ext cx="3375600" cy="174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d slide with big number">
  <p:cSld name="BIG_NUMBER">
    <p:bg>
      <p:bgPr>
        <a:solidFill>
          <a:srgbClr val="CC3F3A"/>
        </a:solidFill>
        <a:effectLst/>
      </p:bgPr>
    </p:bg>
    <p:spTree>
      <p:nvGrpSpPr>
        <p:cNvPr id="1" name="Shape 100"/>
        <p:cNvGrpSpPr/>
        <p:nvPr/>
      </p:nvGrpSpPr>
      <p:grpSpPr>
        <a:xfrm>
          <a:off x="0" y="0"/>
          <a:ext cx="0" cy="0"/>
          <a:chOff x="0" y="0"/>
          <a:chExt cx="0" cy="0"/>
        </a:xfrm>
      </p:grpSpPr>
      <p:sp>
        <p:nvSpPr>
          <p:cNvPr id="101" name="Google Shape;101;p13"/>
          <p:cNvSpPr txBox="1">
            <a:spLocks noGrp="1"/>
          </p:cNvSpPr>
          <p:nvPr>
            <p:ph type="title" hasCustomPrompt="1"/>
          </p:nvPr>
        </p:nvSpPr>
        <p:spPr>
          <a:xfrm>
            <a:off x="311700" y="12585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02" name="Google Shape;102;p13"/>
          <p:cNvSpPr txBox="1">
            <a:spLocks noGrp="1"/>
          </p:cNvSpPr>
          <p:nvPr>
            <p:ph type="subTitle" idx="1"/>
          </p:nvPr>
        </p:nvSpPr>
        <p:spPr>
          <a:xfrm>
            <a:off x="1881147" y="3077100"/>
            <a:ext cx="5381700" cy="79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defRPr>
            </a:lvl1pPr>
            <a:lvl2pPr lvl="1" algn="ctr" rtl="0">
              <a:spcBef>
                <a:spcPts val="0"/>
              </a:spcBef>
              <a:spcAft>
                <a:spcPts val="0"/>
              </a:spcAft>
              <a:buNone/>
              <a:defRPr sz="1200">
                <a:solidFill>
                  <a:srgbClr val="FFFFFF"/>
                </a:solidFill>
              </a:defRPr>
            </a:lvl2pPr>
            <a:lvl3pPr lvl="2" algn="ctr" rtl="0">
              <a:spcBef>
                <a:spcPts val="0"/>
              </a:spcBef>
              <a:spcAft>
                <a:spcPts val="0"/>
              </a:spcAft>
              <a:buNone/>
              <a:defRPr sz="1200">
                <a:solidFill>
                  <a:srgbClr val="FFFFFF"/>
                </a:solidFill>
              </a:defRPr>
            </a:lvl3pPr>
            <a:lvl4pPr lvl="3" algn="ctr" rtl="0">
              <a:spcBef>
                <a:spcPts val="0"/>
              </a:spcBef>
              <a:spcAft>
                <a:spcPts val="0"/>
              </a:spcAft>
              <a:buNone/>
              <a:defRPr sz="1200">
                <a:solidFill>
                  <a:srgbClr val="FFFFFF"/>
                </a:solidFill>
              </a:defRPr>
            </a:lvl4pPr>
            <a:lvl5pPr lvl="4" algn="ctr" rtl="0">
              <a:spcBef>
                <a:spcPts val="0"/>
              </a:spcBef>
              <a:spcAft>
                <a:spcPts val="0"/>
              </a:spcAft>
              <a:buNone/>
              <a:defRPr sz="1200">
                <a:solidFill>
                  <a:srgbClr val="FFFFFF"/>
                </a:solidFill>
              </a:defRPr>
            </a:lvl5pPr>
            <a:lvl6pPr lvl="5" algn="ctr" rtl="0">
              <a:spcBef>
                <a:spcPts val="0"/>
              </a:spcBef>
              <a:spcAft>
                <a:spcPts val="0"/>
              </a:spcAft>
              <a:buNone/>
              <a:defRPr sz="1200">
                <a:solidFill>
                  <a:srgbClr val="FFFFFF"/>
                </a:solidFill>
              </a:defRPr>
            </a:lvl6pPr>
            <a:lvl7pPr lvl="6" algn="ctr" rtl="0">
              <a:spcBef>
                <a:spcPts val="0"/>
              </a:spcBef>
              <a:spcAft>
                <a:spcPts val="0"/>
              </a:spcAft>
              <a:buNone/>
              <a:defRPr sz="1200">
                <a:solidFill>
                  <a:srgbClr val="FFFFFF"/>
                </a:solidFill>
              </a:defRPr>
            </a:lvl7pPr>
            <a:lvl8pPr lvl="7" algn="ctr" rtl="0">
              <a:spcBef>
                <a:spcPts val="0"/>
              </a:spcBef>
              <a:spcAft>
                <a:spcPts val="0"/>
              </a:spcAft>
              <a:buNone/>
              <a:defRPr sz="1200">
                <a:solidFill>
                  <a:srgbClr val="FFFFFF"/>
                </a:solidFill>
              </a:defRPr>
            </a:lvl8pPr>
            <a:lvl9pPr lvl="8" algn="ctr" rtl="0">
              <a:spcBef>
                <a:spcPts val="0"/>
              </a:spcBef>
              <a:spcAft>
                <a:spcPts val="0"/>
              </a:spcAft>
              <a:buNone/>
              <a:defRPr sz="1200">
                <a:solidFill>
                  <a:srgbClr val="FFFFFF"/>
                </a:solidFill>
              </a:defRPr>
            </a:lvl9pPr>
          </a:lstStyle>
          <a:p>
            <a:endParaRPr/>
          </a:p>
        </p:txBody>
      </p:sp>
      <p:sp>
        <p:nvSpPr>
          <p:cNvPr id="103" name="Google Shape;10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
        <p:nvSpPr>
          <p:cNvPr id="104" name="Google Shape;104;p13"/>
          <p:cNvSpPr/>
          <p:nvPr/>
        </p:nvSpPr>
        <p:spPr>
          <a:xfrm>
            <a:off x="1291950" y="0"/>
            <a:ext cx="6560100" cy="136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with text and title 1">
  <p:cSld name="CUSTOM_11">
    <p:spTree>
      <p:nvGrpSpPr>
        <p:cNvPr id="1" name="Shape 119"/>
        <p:cNvGrpSpPr/>
        <p:nvPr/>
      </p:nvGrpSpPr>
      <p:grpSpPr>
        <a:xfrm>
          <a:off x="0" y="0"/>
          <a:ext cx="0" cy="0"/>
          <a:chOff x="0" y="0"/>
          <a:chExt cx="0" cy="0"/>
        </a:xfrm>
      </p:grpSpPr>
      <p:sp>
        <p:nvSpPr>
          <p:cNvPr id="120" name="Google Shape;120;p16"/>
          <p:cNvSpPr/>
          <p:nvPr/>
        </p:nvSpPr>
        <p:spPr>
          <a:xfrm>
            <a:off x="-9100" y="-9100"/>
            <a:ext cx="28659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6"/>
          <p:cNvSpPr/>
          <p:nvPr/>
        </p:nvSpPr>
        <p:spPr>
          <a:xfrm>
            <a:off x="2247325" y="-18200"/>
            <a:ext cx="6896700" cy="282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
        <p:nvSpPr>
          <p:cNvPr id="123" name="Google Shape;123;p16"/>
          <p:cNvSpPr txBox="1">
            <a:spLocks noGrp="1"/>
          </p:cNvSpPr>
          <p:nvPr>
            <p:ph type="subTitle" idx="1"/>
          </p:nvPr>
        </p:nvSpPr>
        <p:spPr>
          <a:xfrm>
            <a:off x="798800" y="2248125"/>
            <a:ext cx="31395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24" name="Google Shape;124;p16"/>
          <p:cNvSpPr txBox="1">
            <a:spLocks noGrp="1"/>
          </p:cNvSpPr>
          <p:nvPr>
            <p:ph type="title"/>
          </p:nvPr>
        </p:nvSpPr>
        <p:spPr>
          <a:xfrm>
            <a:off x="798800" y="1583075"/>
            <a:ext cx="34278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a:solidFill>
                  <a:srgbClr val="CC3F3A"/>
                </a:solidFill>
              </a:defRPr>
            </a:lvl1pPr>
            <a:lvl2pPr lvl="1" rtl="0">
              <a:lnSpc>
                <a:spcPct val="100000"/>
              </a:lnSpc>
              <a:spcBef>
                <a:spcPts val="0"/>
              </a:spcBef>
              <a:spcAft>
                <a:spcPts val="0"/>
              </a:spcAft>
              <a:buSzPts val="2800"/>
              <a:buNone/>
              <a:defRPr>
                <a:solidFill>
                  <a:srgbClr val="CC3F3A"/>
                </a:solidFill>
              </a:defRPr>
            </a:lvl2pPr>
            <a:lvl3pPr lvl="2" rtl="0">
              <a:lnSpc>
                <a:spcPct val="100000"/>
              </a:lnSpc>
              <a:spcBef>
                <a:spcPts val="0"/>
              </a:spcBef>
              <a:spcAft>
                <a:spcPts val="0"/>
              </a:spcAft>
              <a:buSzPts val="2800"/>
              <a:buNone/>
              <a:defRPr>
                <a:solidFill>
                  <a:srgbClr val="CC3F3A"/>
                </a:solidFill>
              </a:defRPr>
            </a:lvl3pPr>
            <a:lvl4pPr lvl="3" rtl="0">
              <a:lnSpc>
                <a:spcPct val="100000"/>
              </a:lnSpc>
              <a:spcBef>
                <a:spcPts val="0"/>
              </a:spcBef>
              <a:spcAft>
                <a:spcPts val="0"/>
              </a:spcAft>
              <a:buSzPts val="2800"/>
              <a:buNone/>
              <a:defRPr>
                <a:solidFill>
                  <a:srgbClr val="CC3F3A"/>
                </a:solidFill>
              </a:defRPr>
            </a:lvl4pPr>
            <a:lvl5pPr lvl="4" rtl="0">
              <a:lnSpc>
                <a:spcPct val="100000"/>
              </a:lnSpc>
              <a:spcBef>
                <a:spcPts val="0"/>
              </a:spcBef>
              <a:spcAft>
                <a:spcPts val="0"/>
              </a:spcAft>
              <a:buSzPts val="2800"/>
              <a:buNone/>
              <a:defRPr>
                <a:solidFill>
                  <a:srgbClr val="CC3F3A"/>
                </a:solidFill>
              </a:defRPr>
            </a:lvl5pPr>
            <a:lvl6pPr lvl="5" rtl="0">
              <a:lnSpc>
                <a:spcPct val="100000"/>
              </a:lnSpc>
              <a:spcBef>
                <a:spcPts val="0"/>
              </a:spcBef>
              <a:spcAft>
                <a:spcPts val="0"/>
              </a:spcAft>
              <a:buSzPts val="2800"/>
              <a:buNone/>
              <a:defRPr>
                <a:solidFill>
                  <a:srgbClr val="CC3F3A"/>
                </a:solidFill>
              </a:defRPr>
            </a:lvl6pPr>
            <a:lvl7pPr lvl="6" rtl="0">
              <a:lnSpc>
                <a:spcPct val="100000"/>
              </a:lnSpc>
              <a:spcBef>
                <a:spcPts val="0"/>
              </a:spcBef>
              <a:spcAft>
                <a:spcPts val="0"/>
              </a:spcAft>
              <a:buSzPts val="2800"/>
              <a:buNone/>
              <a:defRPr>
                <a:solidFill>
                  <a:srgbClr val="CC3F3A"/>
                </a:solidFill>
              </a:defRPr>
            </a:lvl7pPr>
            <a:lvl8pPr lvl="7" rtl="0">
              <a:lnSpc>
                <a:spcPct val="100000"/>
              </a:lnSpc>
              <a:spcBef>
                <a:spcPts val="0"/>
              </a:spcBef>
              <a:spcAft>
                <a:spcPts val="0"/>
              </a:spcAft>
              <a:buSzPts val="2800"/>
              <a:buNone/>
              <a:defRPr>
                <a:solidFill>
                  <a:srgbClr val="CC3F3A"/>
                </a:solidFill>
              </a:defRPr>
            </a:lvl8pPr>
            <a:lvl9pPr lvl="8" rtl="0">
              <a:lnSpc>
                <a:spcPct val="100000"/>
              </a:lnSpc>
              <a:spcBef>
                <a:spcPts val="0"/>
              </a:spcBef>
              <a:spcAft>
                <a:spcPts val="0"/>
              </a:spcAft>
              <a:buSzPts val="2800"/>
              <a:buNone/>
              <a:defRPr>
                <a:solidFill>
                  <a:srgbClr val="CC3F3A"/>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slide with red title">
  <p:cSld name="CUSTOM_1">
    <p:spTree>
      <p:nvGrpSpPr>
        <p:cNvPr id="1" name="Shape 180"/>
        <p:cNvGrpSpPr/>
        <p:nvPr/>
      </p:nvGrpSpPr>
      <p:grpSpPr>
        <a:xfrm>
          <a:off x="0" y="0"/>
          <a:ext cx="0" cy="0"/>
          <a:chOff x="0" y="0"/>
          <a:chExt cx="0" cy="0"/>
        </a:xfrm>
      </p:grpSpPr>
      <p:sp>
        <p:nvSpPr>
          <p:cNvPr id="181" name="Google Shape;181;p22"/>
          <p:cNvSpPr/>
          <p:nvPr/>
        </p:nvSpPr>
        <p:spPr>
          <a:xfrm>
            <a:off x="2247325" y="4679400"/>
            <a:ext cx="6896700" cy="464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2" name="Google Shape;182;p22"/>
          <p:cNvSpPr/>
          <p:nvPr/>
        </p:nvSpPr>
        <p:spPr>
          <a:xfrm>
            <a:off x="-9100" y="4285400"/>
            <a:ext cx="2865900" cy="858000"/>
          </a:xfrm>
          <a:prstGeom prst="rect">
            <a:avLst/>
          </a:prstGeom>
          <a:solidFill>
            <a:srgbClr val="CC3F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3" name="Google Shape;18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dirty="0"/>
          </a:p>
        </p:txBody>
      </p:sp>
      <p:sp>
        <p:nvSpPr>
          <p:cNvPr id="184" name="Google Shape;184;p22"/>
          <p:cNvSpPr txBox="1">
            <a:spLocks noGrp="1"/>
          </p:cNvSpPr>
          <p:nvPr>
            <p:ph type="subTitle" idx="1"/>
          </p:nvPr>
        </p:nvSpPr>
        <p:spPr>
          <a:xfrm>
            <a:off x="798800" y="2248125"/>
            <a:ext cx="3139500" cy="128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999999"/>
                </a:solidFill>
              </a:defRPr>
            </a:lvl1pPr>
            <a:lvl2pPr lvl="1" rtl="0">
              <a:spcBef>
                <a:spcPts val="0"/>
              </a:spcBef>
              <a:spcAft>
                <a:spcPts val="0"/>
              </a:spcAft>
              <a:buNone/>
              <a:defRPr sz="1200">
                <a:solidFill>
                  <a:srgbClr val="999999"/>
                </a:solidFill>
              </a:defRPr>
            </a:lvl2pPr>
            <a:lvl3pPr lvl="2" rtl="0">
              <a:spcBef>
                <a:spcPts val="0"/>
              </a:spcBef>
              <a:spcAft>
                <a:spcPts val="0"/>
              </a:spcAft>
              <a:buNone/>
              <a:defRPr sz="1200">
                <a:solidFill>
                  <a:srgbClr val="999999"/>
                </a:solidFill>
              </a:defRPr>
            </a:lvl3pPr>
            <a:lvl4pPr lvl="3" rtl="0">
              <a:spcBef>
                <a:spcPts val="0"/>
              </a:spcBef>
              <a:spcAft>
                <a:spcPts val="0"/>
              </a:spcAft>
              <a:buNone/>
              <a:defRPr sz="1200">
                <a:solidFill>
                  <a:srgbClr val="999999"/>
                </a:solidFill>
              </a:defRPr>
            </a:lvl4pPr>
            <a:lvl5pPr lvl="4" rtl="0">
              <a:spcBef>
                <a:spcPts val="0"/>
              </a:spcBef>
              <a:spcAft>
                <a:spcPts val="0"/>
              </a:spcAft>
              <a:buNone/>
              <a:defRPr sz="1200">
                <a:solidFill>
                  <a:srgbClr val="999999"/>
                </a:solidFill>
              </a:defRPr>
            </a:lvl5pPr>
            <a:lvl6pPr lvl="5" rtl="0">
              <a:spcBef>
                <a:spcPts val="0"/>
              </a:spcBef>
              <a:spcAft>
                <a:spcPts val="0"/>
              </a:spcAft>
              <a:buNone/>
              <a:defRPr sz="1200">
                <a:solidFill>
                  <a:srgbClr val="999999"/>
                </a:solidFill>
              </a:defRPr>
            </a:lvl6pPr>
            <a:lvl7pPr lvl="6" rtl="0">
              <a:spcBef>
                <a:spcPts val="0"/>
              </a:spcBef>
              <a:spcAft>
                <a:spcPts val="0"/>
              </a:spcAft>
              <a:buNone/>
              <a:defRPr sz="1200">
                <a:solidFill>
                  <a:srgbClr val="999999"/>
                </a:solidFill>
              </a:defRPr>
            </a:lvl7pPr>
            <a:lvl8pPr lvl="7" rtl="0">
              <a:spcBef>
                <a:spcPts val="0"/>
              </a:spcBef>
              <a:spcAft>
                <a:spcPts val="0"/>
              </a:spcAft>
              <a:buNone/>
              <a:defRPr sz="1200">
                <a:solidFill>
                  <a:srgbClr val="999999"/>
                </a:solidFill>
              </a:defRPr>
            </a:lvl8pPr>
            <a:lvl9pPr lvl="8" rtl="0">
              <a:spcBef>
                <a:spcPts val="0"/>
              </a:spcBef>
              <a:spcAft>
                <a:spcPts val="0"/>
              </a:spcAft>
              <a:buNone/>
              <a:defRPr sz="1200">
                <a:solidFill>
                  <a:srgbClr val="999999"/>
                </a:solidFill>
              </a:defRPr>
            </a:lvl9pPr>
          </a:lstStyle>
          <a:p>
            <a:endParaRPr/>
          </a:p>
        </p:txBody>
      </p:sp>
      <p:sp>
        <p:nvSpPr>
          <p:cNvPr id="185" name="Google Shape;185;p22"/>
          <p:cNvSpPr txBox="1">
            <a:spLocks noGrp="1"/>
          </p:cNvSpPr>
          <p:nvPr>
            <p:ph type="title"/>
          </p:nvPr>
        </p:nvSpPr>
        <p:spPr>
          <a:xfrm>
            <a:off x="798800" y="1583075"/>
            <a:ext cx="34278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a:solidFill>
                  <a:srgbClr val="CC3F3A"/>
                </a:solidFill>
              </a:defRPr>
            </a:lvl1pPr>
            <a:lvl2pPr lvl="1" rtl="0">
              <a:lnSpc>
                <a:spcPct val="100000"/>
              </a:lnSpc>
              <a:spcBef>
                <a:spcPts val="0"/>
              </a:spcBef>
              <a:spcAft>
                <a:spcPts val="0"/>
              </a:spcAft>
              <a:buSzPts val="2800"/>
              <a:buNone/>
              <a:defRPr>
                <a:solidFill>
                  <a:srgbClr val="CC3F3A"/>
                </a:solidFill>
              </a:defRPr>
            </a:lvl2pPr>
            <a:lvl3pPr lvl="2" rtl="0">
              <a:lnSpc>
                <a:spcPct val="100000"/>
              </a:lnSpc>
              <a:spcBef>
                <a:spcPts val="0"/>
              </a:spcBef>
              <a:spcAft>
                <a:spcPts val="0"/>
              </a:spcAft>
              <a:buSzPts val="2800"/>
              <a:buNone/>
              <a:defRPr>
                <a:solidFill>
                  <a:srgbClr val="CC3F3A"/>
                </a:solidFill>
              </a:defRPr>
            </a:lvl3pPr>
            <a:lvl4pPr lvl="3" rtl="0">
              <a:lnSpc>
                <a:spcPct val="100000"/>
              </a:lnSpc>
              <a:spcBef>
                <a:spcPts val="0"/>
              </a:spcBef>
              <a:spcAft>
                <a:spcPts val="0"/>
              </a:spcAft>
              <a:buSzPts val="2800"/>
              <a:buNone/>
              <a:defRPr>
                <a:solidFill>
                  <a:srgbClr val="CC3F3A"/>
                </a:solidFill>
              </a:defRPr>
            </a:lvl4pPr>
            <a:lvl5pPr lvl="4" rtl="0">
              <a:lnSpc>
                <a:spcPct val="100000"/>
              </a:lnSpc>
              <a:spcBef>
                <a:spcPts val="0"/>
              </a:spcBef>
              <a:spcAft>
                <a:spcPts val="0"/>
              </a:spcAft>
              <a:buSzPts val="2800"/>
              <a:buNone/>
              <a:defRPr>
                <a:solidFill>
                  <a:srgbClr val="CC3F3A"/>
                </a:solidFill>
              </a:defRPr>
            </a:lvl5pPr>
            <a:lvl6pPr lvl="5" rtl="0">
              <a:lnSpc>
                <a:spcPct val="100000"/>
              </a:lnSpc>
              <a:spcBef>
                <a:spcPts val="0"/>
              </a:spcBef>
              <a:spcAft>
                <a:spcPts val="0"/>
              </a:spcAft>
              <a:buSzPts val="2800"/>
              <a:buNone/>
              <a:defRPr>
                <a:solidFill>
                  <a:srgbClr val="CC3F3A"/>
                </a:solidFill>
              </a:defRPr>
            </a:lvl6pPr>
            <a:lvl7pPr lvl="6" rtl="0">
              <a:lnSpc>
                <a:spcPct val="100000"/>
              </a:lnSpc>
              <a:spcBef>
                <a:spcPts val="0"/>
              </a:spcBef>
              <a:spcAft>
                <a:spcPts val="0"/>
              </a:spcAft>
              <a:buSzPts val="2800"/>
              <a:buNone/>
              <a:defRPr>
                <a:solidFill>
                  <a:srgbClr val="CC3F3A"/>
                </a:solidFill>
              </a:defRPr>
            </a:lvl7pPr>
            <a:lvl8pPr lvl="7" rtl="0">
              <a:lnSpc>
                <a:spcPct val="100000"/>
              </a:lnSpc>
              <a:spcBef>
                <a:spcPts val="0"/>
              </a:spcBef>
              <a:spcAft>
                <a:spcPts val="0"/>
              </a:spcAft>
              <a:buSzPts val="2800"/>
              <a:buNone/>
              <a:defRPr>
                <a:solidFill>
                  <a:srgbClr val="CC3F3A"/>
                </a:solidFill>
              </a:defRPr>
            </a:lvl8pPr>
            <a:lvl9pPr lvl="8" rtl="0">
              <a:lnSpc>
                <a:spcPct val="100000"/>
              </a:lnSpc>
              <a:spcBef>
                <a:spcPts val="0"/>
              </a:spcBef>
              <a:spcAft>
                <a:spcPts val="0"/>
              </a:spcAft>
              <a:buSzPts val="2800"/>
              <a:buNone/>
              <a:defRPr>
                <a:solidFill>
                  <a:srgbClr val="CC3F3A"/>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and white slide">
  <p:cSld name="CUSTOM_7">
    <p:bg>
      <p:bgPr>
        <a:solidFill>
          <a:srgbClr val="CC3F3A"/>
        </a:solidFill>
        <a:effectLst/>
      </p:bgPr>
    </p:bg>
    <p:spTree>
      <p:nvGrpSpPr>
        <p:cNvPr id="1" name="Shape 186"/>
        <p:cNvGrpSpPr/>
        <p:nvPr/>
      </p:nvGrpSpPr>
      <p:grpSpPr>
        <a:xfrm>
          <a:off x="0" y="0"/>
          <a:ext cx="0" cy="0"/>
          <a:chOff x="0" y="0"/>
          <a:chExt cx="0" cy="0"/>
        </a:xfrm>
      </p:grpSpPr>
      <p:sp>
        <p:nvSpPr>
          <p:cNvPr id="187" name="Google Shape;187;p23"/>
          <p:cNvSpPr/>
          <p:nvPr/>
        </p:nvSpPr>
        <p:spPr>
          <a:xfrm>
            <a:off x="-125" y="0"/>
            <a:ext cx="9144000" cy="5143500"/>
          </a:xfrm>
          <a:prstGeom prst="parallelogram">
            <a:avLst>
              <a:gd name="adj" fmla="val 25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8" name="Google Shape;188;p23"/>
          <p:cNvSpPr txBox="1">
            <a:spLocks noGrp="1"/>
          </p:cNvSpPr>
          <p:nvPr>
            <p:ph type="title"/>
          </p:nvPr>
        </p:nvSpPr>
        <p:spPr>
          <a:xfrm>
            <a:off x="1346550" y="1207450"/>
            <a:ext cx="6450900" cy="118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434343"/>
              </a:buClr>
              <a:buSzPts val="4000"/>
              <a:buNone/>
              <a:defRPr sz="4000">
                <a:solidFill>
                  <a:srgbClr val="434343"/>
                </a:solidFill>
              </a:defRPr>
            </a:lvl1pPr>
            <a:lvl2pPr lvl="1" algn="ctr">
              <a:lnSpc>
                <a:spcPct val="100000"/>
              </a:lnSpc>
              <a:spcBef>
                <a:spcPts val="0"/>
              </a:spcBef>
              <a:spcAft>
                <a:spcPts val="0"/>
              </a:spcAft>
              <a:buClr>
                <a:srgbClr val="7F8D99"/>
              </a:buClr>
              <a:buSzPts val="4000"/>
              <a:buNone/>
              <a:defRPr sz="4000">
                <a:solidFill>
                  <a:srgbClr val="7F8D99"/>
                </a:solidFill>
              </a:defRPr>
            </a:lvl2pPr>
            <a:lvl3pPr lvl="2" algn="ctr">
              <a:lnSpc>
                <a:spcPct val="100000"/>
              </a:lnSpc>
              <a:spcBef>
                <a:spcPts val="0"/>
              </a:spcBef>
              <a:spcAft>
                <a:spcPts val="0"/>
              </a:spcAft>
              <a:buClr>
                <a:srgbClr val="7F8D99"/>
              </a:buClr>
              <a:buSzPts val="4000"/>
              <a:buNone/>
              <a:defRPr sz="4000">
                <a:solidFill>
                  <a:srgbClr val="7F8D99"/>
                </a:solidFill>
              </a:defRPr>
            </a:lvl3pPr>
            <a:lvl4pPr lvl="3" algn="ctr">
              <a:lnSpc>
                <a:spcPct val="100000"/>
              </a:lnSpc>
              <a:spcBef>
                <a:spcPts val="0"/>
              </a:spcBef>
              <a:spcAft>
                <a:spcPts val="0"/>
              </a:spcAft>
              <a:buClr>
                <a:srgbClr val="7F8D99"/>
              </a:buClr>
              <a:buSzPts val="4000"/>
              <a:buNone/>
              <a:defRPr sz="4000">
                <a:solidFill>
                  <a:srgbClr val="7F8D99"/>
                </a:solidFill>
              </a:defRPr>
            </a:lvl4pPr>
            <a:lvl5pPr lvl="4" algn="ctr">
              <a:lnSpc>
                <a:spcPct val="100000"/>
              </a:lnSpc>
              <a:spcBef>
                <a:spcPts val="0"/>
              </a:spcBef>
              <a:spcAft>
                <a:spcPts val="0"/>
              </a:spcAft>
              <a:buClr>
                <a:srgbClr val="7F8D99"/>
              </a:buClr>
              <a:buSzPts val="4000"/>
              <a:buNone/>
              <a:defRPr sz="4000">
                <a:solidFill>
                  <a:srgbClr val="7F8D99"/>
                </a:solidFill>
              </a:defRPr>
            </a:lvl5pPr>
            <a:lvl6pPr lvl="5" algn="ctr">
              <a:lnSpc>
                <a:spcPct val="100000"/>
              </a:lnSpc>
              <a:spcBef>
                <a:spcPts val="0"/>
              </a:spcBef>
              <a:spcAft>
                <a:spcPts val="0"/>
              </a:spcAft>
              <a:buClr>
                <a:srgbClr val="7F8D99"/>
              </a:buClr>
              <a:buSzPts val="4000"/>
              <a:buNone/>
              <a:defRPr sz="4000">
                <a:solidFill>
                  <a:srgbClr val="7F8D99"/>
                </a:solidFill>
              </a:defRPr>
            </a:lvl6pPr>
            <a:lvl7pPr lvl="6" algn="ctr">
              <a:lnSpc>
                <a:spcPct val="100000"/>
              </a:lnSpc>
              <a:spcBef>
                <a:spcPts val="0"/>
              </a:spcBef>
              <a:spcAft>
                <a:spcPts val="0"/>
              </a:spcAft>
              <a:buClr>
                <a:srgbClr val="7F8D99"/>
              </a:buClr>
              <a:buSzPts val="4000"/>
              <a:buNone/>
              <a:defRPr sz="4000">
                <a:solidFill>
                  <a:srgbClr val="7F8D99"/>
                </a:solidFill>
              </a:defRPr>
            </a:lvl7pPr>
            <a:lvl8pPr lvl="7" algn="ctr">
              <a:lnSpc>
                <a:spcPct val="100000"/>
              </a:lnSpc>
              <a:spcBef>
                <a:spcPts val="0"/>
              </a:spcBef>
              <a:spcAft>
                <a:spcPts val="0"/>
              </a:spcAft>
              <a:buClr>
                <a:srgbClr val="7F8D99"/>
              </a:buClr>
              <a:buSzPts val="4000"/>
              <a:buNone/>
              <a:defRPr sz="4000">
                <a:solidFill>
                  <a:srgbClr val="7F8D99"/>
                </a:solidFill>
              </a:defRPr>
            </a:lvl8pPr>
            <a:lvl9pPr lvl="8" algn="ctr">
              <a:lnSpc>
                <a:spcPct val="100000"/>
              </a:lnSpc>
              <a:spcBef>
                <a:spcPts val="0"/>
              </a:spcBef>
              <a:spcAft>
                <a:spcPts val="0"/>
              </a:spcAft>
              <a:buClr>
                <a:srgbClr val="7F8D99"/>
              </a:buClr>
              <a:buSzPts val="4000"/>
              <a:buNone/>
              <a:defRPr sz="4000">
                <a:solidFill>
                  <a:srgbClr val="7F8D99"/>
                </a:solidFill>
              </a:defRPr>
            </a:lvl9pPr>
          </a:lstStyle>
          <a:p>
            <a:endParaRPr/>
          </a:p>
        </p:txBody>
      </p:sp>
      <p:sp>
        <p:nvSpPr>
          <p:cNvPr id="189" name="Google Shape;189;p23"/>
          <p:cNvSpPr txBox="1">
            <a:spLocks noGrp="1"/>
          </p:cNvSpPr>
          <p:nvPr>
            <p:ph type="subTitle" idx="1"/>
          </p:nvPr>
        </p:nvSpPr>
        <p:spPr>
          <a:xfrm>
            <a:off x="1583525" y="2649650"/>
            <a:ext cx="5976900" cy="1286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solidFill>
                  <a:srgbClr val="999999"/>
                </a:solidFill>
              </a:defRPr>
            </a:lvl1pPr>
            <a:lvl2pPr lvl="1" algn="ctr" rtl="0">
              <a:spcBef>
                <a:spcPts val="0"/>
              </a:spcBef>
              <a:spcAft>
                <a:spcPts val="0"/>
              </a:spcAft>
              <a:buNone/>
              <a:defRPr sz="2000">
                <a:solidFill>
                  <a:srgbClr val="999999"/>
                </a:solidFill>
              </a:defRPr>
            </a:lvl2pPr>
            <a:lvl3pPr lvl="2" algn="ctr" rtl="0">
              <a:spcBef>
                <a:spcPts val="0"/>
              </a:spcBef>
              <a:spcAft>
                <a:spcPts val="0"/>
              </a:spcAft>
              <a:buNone/>
              <a:defRPr sz="2000">
                <a:solidFill>
                  <a:srgbClr val="999999"/>
                </a:solidFill>
              </a:defRPr>
            </a:lvl3pPr>
            <a:lvl4pPr lvl="3" algn="ctr" rtl="0">
              <a:spcBef>
                <a:spcPts val="0"/>
              </a:spcBef>
              <a:spcAft>
                <a:spcPts val="0"/>
              </a:spcAft>
              <a:buNone/>
              <a:defRPr sz="2000">
                <a:solidFill>
                  <a:srgbClr val="999999"/>
                </a:solidFill>
              </a:defRPr>
            </a:lvl4pPr>
            <a:lvl5pPr lvl="4" algn="ctr" rtl="0">
              <a:spcBef>
                <a:spcPts val="0"/>
              </a:spcBef>
              <a:spcAft>
                <a:spcPts val="0"/>
              </a:spcAft>
              <a:buNone/>
              <a:defRPr sz="2000">
                <a:solidFill>
                  <a:srgbClr val="999999"/>
                </a:solidFill>
              </a:defRPr>
            </a:lvl5pPr>
            <a:lvl6pPr lvl="5" algn="ctr" rtl="0">
              <a:spcBef>
                <a:spcPts val="0"/>
              </a:spcBef>
              <a:spcAft>
                <a:spcPts val="0"/>
              </a:spcAft>
              <a:buNone/>
              <a:defRPr sz="2000">
                <a:solidFill>
                  <a:srgbClr val="999999"/>
                </a:solidFill>
              </a:defRPr>
            </a:lvl6pPr>
            <a:lvl7pPr lvl="6" algn="ctr" rtl="0">
              <a:spcBef>
                <a:spcPts val="0"/>
              </a:spcBef>
              <a:spcAft>
                <a:spcPts val="0"/>
              </a:spcAft>
              <a:buNone/>
              <a:defRPr sz="2000">
                <a:solidFill>
                  <a:srgbClr val="999999"/>
                </a:solidFill>
              </a:defRPr>
            </a:lvl7pPr>
            <a:lvl8pPr lvl="7" algn="ctr" rtl="0">
              <a:spcBef>
                <a:spcPts val="0"/>
              </a:spcBef>
              <a:spcAft>
                <a:spcPts val="0"/>
              </a:spcAft>
              <a:buNone/>
              <a:defRPr sz="2000">
                <a:solidFill>
                  <a:srgbClr val="999999"/>
                </a:solidFill>
              </a:defRPr>
            </a:lvl8pPr>
            <a:lvl9pPr lvl="8" algn="ctr" rtl="0">
              <a:spcBef>
                <a:spcPts val="0"/>
              </a:spcBef>
              <a:spcAft>
                <a:spcPts val="0"/>
              </a:spcAft>
              <a:buNone/>
              <a:defRPr sz="2000">
                <a:solidFill>
                  <a:srgbClr val="99999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616CE8-CCBC-D742-B318-6451650482CA}"/>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F8CCE7BE-A248-7944-BA4E-5800EC077FC6}"/>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BF5F0D6E-2FAA-B84F-AC6E-AFAF03D11FFC}"/>
              </a:ext>
            </a:extLst>
          </p:cNvPr>
          <p:cNvSpPr>
            <a:spLocks noGrp="1"/>
          </p:cNvSpPr>
          <p:nvPr>
            <p:ph type="dt" sz="half" idx="10"/>
          </p:nvPr>
        </p:nvSpPr>
        <p:spPr/>
        <p:txBody>
          <a:bodyPr/>
          <a:lstStyle/>
          <a:p>
            <a:fld id="{D58C4666-848F-4A4D-8A92-61F49D8DC6D2}" type="datetimeFigureOut">
              <a:rPr lang="es-MX" smtClean="0"/>
              <a:t>23/09/2020</a:t>
            </a:fld>
            <a:endParaRPr lang="es-MX" dirty="0"/>
          </a:p>
        </p:txBody>
      </p:sp>
      <p:sp>
        <p:nvSpPr>
          <p:cNvPr id="5" name="Marcador de pie de página 4">
            <a:extLst>
              <a:ext uri="{FF2B5EF4-FFF2-40B4-BE49-F238E27FC236}">
                <a16:creationId xmlns:a16="http://schemas.microsoft.com/office/drawing/2014/main" id="{007A623E-BEEF-8F42-8E7A-B7DA9F4C1297}"/>
              </a:ext>
            </a:extLst>
          </p:cNvPr>
          <p:cNvSpPr>
            <a:spLocks noGrp="1"/>
          </p:cNvSpPr>
          <p:nvPr>
            <p:ph type="ftr" sz="quarter" idx="11"/>
          </p:nvPr>
        </p:nvSpPr>
        <p:spPr/>
        <p:txBody>
          <a:bodyPr/>
          <a:lstStyle/>
          <a:p>
            <a:endParaRPr lang="es-MX" dirty="0"/>
          </a:p>
        </p:txBody>
      </p:sp>
      <p:sp>
        <p:nvSpPr>
          <p:cNvPr id="6" name="Marcador de número de diapositiva 5">
            <a:extLst>
              <a:ext uri="{FF2B5EF4-FFF2-40B4-BE49-F238E27FC236}">
                <a16:creationId xmlns:a16="http://schemas.microsoft.com/office/drawing/2014/main" id="{67A8BE5C-5AA6-9649-8801-4C4904C9A3CF}"/>
              </a:ext>
            </a:extLst>
          </p:cNvPr>
          <p:cNvSpPr>
            <a:spLocks noGrp="1"/>
          </p:cNvSpPr>
          <p:nvPr>
            <p:ph type="sldNum" sz="quarter" idx="12"/>
          </p:nvPr>
        </p:nvSpPr>
        <p:spPr/>
        <p:txBody>
          <a:bodyPr/>
          <a:lstStyle/>
          <a:p>
            <a:fld id="{E1E2837C-0D5A-4146-BBAA-A755B61E110F}" type="slidenum">
              <a:rPr lang="es-MX" smtClean="0"/>
              <a:t>‹Nº›</a:t>
            </a:fld>
            <a:endParaRPr lang="es-MX" dirty="0"/>
          </a:p>
        </p:txBody>
      </p:sp>
    </p:spTree>
    <p:extLst>
      <p:ext uri="{BB962C8B-B14F-4D97-AF65-F5344CB8AC3E}">
        <p14:creationId xmlns:p14="http://schemas.microsoft.com/office/powerpoint/2010/main" val="525026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1pPr>
            <a:lvl2pPr marR="0" lvl="1"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2pPr>
            <a:lvl3pPr marR="0" lvl="2"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3pPr>
            <a:lvl4pPr marR="0" lvl="3"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4pPr>
            <a:lvl5pPr marR="0" lvl="4"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5pPr>
            <a:lvl6pPr marR="0" lvl="5"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6pPr>
            <a:lvl7pPr marR="0" lvl="6"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7pPr>
            <a:lvl8pPr marR="0" lvl="7"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8pPr>
            <a:lvl9pPr marR="0" lvl="8" algn="l" rtl="0">
              <a:lnSpc>
                <a:spcPct val="100000"/>
              </a:lnSpc>
              <a:spcBef>
                <a:spcPts val="0"/>
              </a:spcBef>
              <a:spcAft>
                <a:spcPts val="0"/>
              </a:spcAft>
              <a:buClr>
                <a:srgbClr val="7F8D99"/>
              </a:buClr>
              <a:buSzPts val="2800"/>
              <a:buFont typeface="Abril Fatface"/>
              <a:buNone/>
              <a:defRPr sz="2800" b="0" i="0" u="none" strike="noStrike" cap="none">
                <a:solidFill>
                  <a:srgbClr val="7F8D99"/>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609675"/>
            <a:ext cx="8520600" cy="2068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434343"/>
              </a:buClr>
              <a:buSzPts val="1600"/>
              <a:buFont typeface="Nunito"/>
              <a:buChar char="●"/>
              <a:defRPr sz="1600" b="0" i="0" u="none" strike="noStrike" cap="none">
                <a:solidFill>
                  <a:srgbClr val="434343"/>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Char char="○"/>
              <a:defRPr sz="1500" b="0" i="0" u="none" strike="noStrike" cap="none">
                <a:solidFill>
                  <a:srgbClr val="434343"/>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Char char="●"/>
              <a:defRPr sz="1300" b="0" i="0" u="none" strike="noStrike" cap="none">
                <a:solidFill>
                  <a:srgbClr val="434343"/>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Char char="○"/>
              <a:defRPr sz="1200" b="0" i="0" u="none" strike="noStrike" cap="none">
                <a:solidFill>
                  <a:srgbClr val="434343"/>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Char char="■"/>
              <a:defRPr sz="1100" b="0" i="0" u="none" strike="noStrike" cap="none">
                <a:solidFill>
                  <a:srgbClr val="434343"/>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Char char="■"/>
              <a:defRPr sz="1000" b="0" i="0" u="none" strike="noStrike" cap="none">
                <a:solidFill>
                  <a:srgbClr val="434343"/>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9" r:id="rId5"/>
    <p:sldLayoutId id="2147483662" r:id="rId6"/>
    <p:sldLayoutId id="2147483668" r:id="rId7"/>
    <p:sldLayoutId id="2147483669"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tiff"/><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tiff"/><Relationship Id="rId9" Type="http://schemas.microsoft.com/office/2007/relationships/diagramDrawing" Target="../diagrams/drawing3.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groupware.les.inf.puc-rio.br/har" TargetMode="Externa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medium.com/datos-y-ciencia/machine-learning-c%C3%B3mo-desarrollar-un-modelo-desde-cero-cc17654f0d48" TargetMode="External"/><Relationship Id="rId7" Type="http://schemas.openxmlformats.org/officeDocument/2006/relationships/hyperlink" Target="http://apuntes-r.blogspot.com/2014/12/bagging-para-mejorar-un-modelo.html" TargetMode="External"/><Relationship Id="rId2" Type="http://schemas.openxmlformats.org/officeDocument/2006/relationships/hyperlink" Target="https://www.aprendemachinelearning.com/sets-de-entrenamiento-test-validacion-cruzada/" TargetMode="External"/><Relationship Id="rId1" Type="http://schemas.openxmlformats.org/officeDocument/2006/relationships/slideLayout" Target="../slideLayouts/slideLayout6.xml"/><Relationship Id="rId6" Type="http://schemas.openxmlformats.org/officeDocument/2006/relationships/hyperlink" Target="https://es.wikipedia.org/wiki/Error_cuadr%C3%A1tico_medio" TargetMode="External"/><Relationship Id="rId5" Type="http://schemas.openxmlformats.org/officeDocument/2006/relationships/hyperlink" Target="http://www.hrc.es/bioest/roc_1.html" TargetMode="External"/><Relationship Id="rId4" Type="http://schemas.openxmlformats.org/officeDocument/2006/relationships/hyperlink" Target="https://www.cienciadedatos.net/documentos/30_cross-validation_oneleaveout_bootstrap#k-fold_cross-validation"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1224900" y="1970049"/>
            <a:ext cx="6694200" cy="8423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s" sz="8000" dirty="0">
                <a:latin typeface="Harlow Solid Italic" panose="04030604020F02020D02" pitchFamily="82" charset="0"/>
              </a:rPr>
              <a:t>Predicción</a:t>
            </a:r>
            <a:endParaRPr sz="8000" dirty="0">
              <a:latin typeface="Harlow Solid Italic" panose="04030604020F02020D02" pitchFamily="82" charset="0"/>
            </a:endParaRPr>
          </a:p>
        </p:txBody>
      </p:sp>
      <p:sp>
        <p:nvSpPr>
          <p:cNvPr id="200" name="Google Shape;200;p26"/>
          <p:cNvSpPr txBox="1">
            <a:spLocks noGrp="1"/>
          </p:cNvSpPr>
          <p:nvPr>
            <p:ph type="ctrTitle" idx="2"/>
          </p:nvPr>
        </p:nvSpPr>
        <p:spPr>
          <a:xfrm>
            <a:off x="2449800" y="3563613"/>
            <a:ext cx="4857848" cy="425700"/>
          </a:xfrm>
          <a:prstGeom prst="rect">
            <a:avLst/>
          </a:prstGeom>
          <a:noFill/>
          <a:ln>
            <a:noFill/>
          </a:ln>
        </p:spPr>
        <p:txBody>
          <a:bodyPr spcFirstLastPara="1" wrap="square" lIns="91425" tIns="91425" rIns="91425" bIns="91425" anchor="b" anchorCtr="0">
            <a:noAutofit/>
          </a:bodyPr>
          <a:lstStyle/>
          <a:p>
            <a:pPr algn="l"/>
            <a:r>
              <a:rPr lang="es-MX" sz="1600" b="0" i="0" u="none" strike="noStrike" dirty="0">
                <a:effectLst/>
                <a:latin typeface="Abadi Extra Light" panose="020B0204020104020204" pitchFamily="34" charset="0"/>
              </a:rPr>
              <a:t>Sabina Alejandra Castillo Trujillo		1804029</a:t>
            </a:r>
            <a:br>
              <a:rPr lang="es-MX" sz="1600" b="0" i="0" u="none" strike="noStrike" dirty="0">
                <a:effectLst/>
                <a:latin typeface="Abadi Extra Light" panose="020B0204020104020204" pitchFamily="34" charset="0"/>
              </a:rPr>
            </a:br>
            <a:r>
              <a:rPr lang="es-MX" sz="1600" b="0" i="0" u="none" strike="noStrike" dirty="0">
                <a:effectLst/>
                <a:latin typeface="Abadi Extra Light" panose="020B0204020104020204" pitchFamily="34" charset="0"/>
              </a:rPr>
              <a:t>Melany Salazar Mata		</a:t>
            </a:r>
            <a:r>
              <a:rPr lang="es-MX" sz="1600" dirty="0">
                <a:latin typeface="Abadi Extra Light" panose="020B0204020104020204" pitchFamily="34" charset="0"/>
              </a:rPr>
              <a:t>	1679234</a:t>
            </a:r>
            <a:br>
              <a:rPr lang="es-MX" sz="1600" b="0" i="0" u="none" strike="noStrike" dirty="0">
                <a:effectLst/>
                <a:latin typeface="Abadi Extra Light" panose="020B0204020104020204" pitchFamily="34" charset="0"/>
              </a:rPr>
            </a:br>
            <a:r>
              <a:rPr lang="es-MX" sz="1600" b="0" i="0" u="none" strike="noStrike" dirty="0">
                <a:effectLst/>
                <a:latin typeface="Abadi Extra Light" panose="020B0204020104020204" pitchFamily="34" charset="0"/>
              </a:rPr>
              <a:t>Gabriel Adrián Contreras García		</a:t>
            </a:r>
            <a:r>
              <a:rPr lang="es-MX" sz="1600" i="0" u="none" strike="noStrike" dirty="0">
                <a:effectLst/>
                <a:latin typeface="Abadi Extra Light" panose="020B0204020104020204" pitchFamily="34" charset="0"/>
              </a:rPr>
              <a:t>1752950</a:t>
            </a:r>
            <a:br>
              <a:rPr lang="es-MX" sz="1600" b="0" i="0" u="none" strike="noStrike" dirty="0">
                <a:effectLst/>
                <a:latin typeface="Abadi Extra Light" panose="020B0204020104020204" pitchFamily="34" charset="0"/>
              </a:rPr>
            </a:br>
            <a:r>
              <a:rPr lang="es-MX" sz="1600" b="0" i="0" u="none" strike="noStrike" dirty="0">
                <a:effectLst/>
                <a:latin typeface="Abadi Extra Light" panose="020B0204020104020204" pitchFamily="34" charset="0"/>
              </a:rPr>
              <a:t>Víctor Alanís Mares			1821920</a:t>
            </a:r>
            <a:br>
              <a:rPr lang="es-MX" sz="1600" b="0" i="0" u="none" strike="noStrike" dirty="0">
                <a:effectLst/>
                <a:latin typeface="Abadi Extra Light" panose="020B0204020104020204" pitchFamily="34" charset="0"/>
              </a:rPr>
            </a:br>
            <a:r>
              <a:rPr lang="es-MX" sz="1600" b="0" i="0" u="none" strike="noStrike" dirty="0">
                <a:effectLst/>
                <a:latin typeface="Abadi Extra Light" panose="020B0204020104020204" pitchFamily="34" charset="0"/>
              </a:rPr>
              <a:t>Jesús Ramon Castro Hernández		1887860</a:t>
            </a:r>
            <a:endParaRPr lang="es-MX" sz="1600" dirty="0">
              <a:effectLst/>
              <a:latin typeface="Abadi Extra Light" panose="020B0204020104020204" pitchFamily="34" charset="0"/>
            </a:endParaRPr>
          </a:p>
        </p:txBody>
      </p:sp>
      <p:pic>
        <p:nvPicPr>
          <p:cNvPr id="5" name="Imagen 4" descr="Imagen que contiene dibujo&#10;&#10;Descripción generada automáticamente">
            <a:extLst>
              <a:ext uri="{FF2B5EF4-FFF2-40B4-BE49-F238E27FC236}">
                <a16:creationId xmlns:a16="http://schemas.microsoft.com/office/drawing/2014/main" id="{87D64AF2-69BC-4DE4-829D-D8548D38E9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00" b="90000" l="10000" r="90000">
                        <a14:foregroundMark x1="28667" y1="15333" x2="28667" y2="15333"/>
                        <a14:foregroundMark x1="28667" y1="16667" x2="13000" y2="38000"/>
                        <a14:foregroundMark x1="13000" y1="38667" x2="15333" y2="70667"/>
                        <a14:foregroundMark x1="15333" y1="70667" x2="44333" y2="84000"/>
                        <a14:foregroundMark x1="44333" y1="84000" x2="71333" y2="82000"/>
                        <a14:foregroundMark x1="72667" y1="81333" x2="86333" y2="51667"/>
                        <a14:foregroundMark x1="86333" y1="51667" x2="86333" y2="40000"/>
                        <a14:foregroundMark x1="86333" y1="39333" x2="66333" y2="15333"/>
                        <a14:foregroundMark x1="66333" y1="15333" x2="59000" y2="12667"/>
                        <a14:foregroundMark x1="58333" y1="12667" x2="33333" y2="15333"/>
                        <a14:foregroundMark x1="39667" y1="10667" x2="57667" y2="13333"/>
                        <a14:foregroundMark x1="72000" y1="18000" x2="83000" y2="28333"/>
                        <a14:foregroundMark x1="54000" y1="9000" x2="37000" y2="10000"/>
                        <a14:foregroundMark x1="40333" y1="85333" x2="31333" y2="83333"/>
                        <a14:foregroundMark x1="82333" y1="65333" x2="82333" y2="65333"/>
                      </a14:backgroundRemoval>
                    </a14:imgEffect>
                  </a14:imgLayer>
                </a14:imgProps>
              </a:ext>
            </a:extLst>
          </a:blip>
          <a:stretch>
            <a:fillRect/>
          </a:stretch>
        </p:blipFill>
        <p:spPr>
          <a:xfrm>
            <a:off x="631" y="-9299"/>
            <a:ext cx="1738716" cy="1738716"/>
          </a:xfrm>
          <a:prstGeom prst="rect">
            <a:avLst/>
          </a:prstGeom>
        </p:spPr>
      </p:pic>
      <p:pic>
        <p:nvPicPr>
          <p:cNvPr id="7" name="Imagen 6" descr="Imagen que contiene firmar, plato, palo, grande&#10;&#10;Descripción generada automáticamente">
            <a:extLst>
              <a:ext uri="{FF2B5EF4-FFF2-40B4-BE49-F238E27FC236}">
                <a16:creationId xmlns:a16="http://schemas.microsoft.com/office/drawing/2014/main" id="{C8880342-4050-454B-96F2-3652B809C9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57" b="90830" l="4091" r="93182">
                        <a14:foregroundMark x1="30909" y1="12227" x2="7273" y2="36245"/>
                        <a14:foregroundMark x1="7273" y1="36245" x2="13182" y2="67249"/>
                        <a14:foregroundMark x1="13182" y1="67249" x2="42273" y2="85153"/>
                        <a14:foregroundMark x1="42273" y1="85153" x2="76364" y2="78603"/>
                        <a14:foregroundMark x1="76364" y1="78603" x2="90455" y2="48035"/>
                        <a14:foregroundMark x1="90455" y1="48035" x2="77273" y2="17904"/>
                        <a14:foregroundMark x1="77273" y1="17904" x2="30909" y2="11354"/>
                        <a14:foregroundMark x1="35909" y1="10044" x2="58636" y2="10044"/>
                        <a14:foregroundMark x1="65455" y1="10917" x2="45000" y2="10917"/>
                        <a14:foregroundMark x1="45000" y1="9607" x2="58182" y2="8297"/>
                        <a14:foregroundMark x1="55455" y1="8297" x2="45000" y2="8297"/>
                        <a14:foregroundMark x1="41364" y1="6114" x2="52727" y2="4803"/>
                        <a14:foregroundMark x1="8182" y1="41048" x2="7273" y2="52838"/>
                        <a14:foregroundMark x1="9545" y1="59389" x2="5455" y2="44541"/>
                        <a14:foregroundMark x1="39091" y1="87773" x2="58636" y2="85153"/>
                        <a14:foregroundMark x1="54091" y1="87336" x2="42727" y2="87773"/>
                        <a14:foregroundMark x1="41364" y1="89083" x2="58636" y2="89956"/>
                        <a14:foregroundMark x1="48636" y1="91266" x2="42727" y2="91266"/>
                        <a14:foregroundMark x1="91818" y1="59389" x2="90455" y2="44978"/>
                        <a14:foregroundMark x1="90455" y1="37555" x2="93182" y2="47598"/>
                        <a14:foregroundMark x1="54091" y1="6114" x2="54091" y2="6114"/>
                        <a14:foregroundMark x1="55455" y1="3057" x2="49091" y2="3493"/>
                        <a14:foregroundMark x1="4091" y1="58079" x2="4091" y2="51092"/>
                      </a14:backgroundRemoval>
                    </a14:imgEffect>
                  </a14:imgLayer>
                </a14:imgProps>
              </a:ext>
            </a:extLst>
          </a:blip>
          <a:stretch>
            <a:fillRect/>
          </a:stretch>
        </p:blipFill>
        <p:spPr>
          <a:xfrm>
            <a:off x="7307648" y="103117"/>
            <a:ext cx="1649263" cy="17167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DF497D-94F0-438E-B964-F4F51A3C833B}"/>
              </a:ext>
            </a:extLst>
          </p:cNvPr>
          <p:cNvSpPr txBox="1"/>
          <p:nvPr/>
        </p:nvSpPr>
        <p:spPr>
          <a:xfrm>
            <a:off x="637674" y="914400"/>
            <a:ext cx="7868651" cy="1200329"/>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Otro concepto que debes tener claro es la profundidad de un árbol, que viene determinada por el número máximo de nodos de una rama.</a:t>
            </a:r>
          </a:p>
          <a:p>
            <a:endParaRPr lang="es-MX" sz="1800" dirty="0">
              <a:latin typeface="Helvetica" panose="020B0604020202020204" pitchFamily="34" charset="0"/>
              <a:cs typeface="Helvetica" panose="020B0604020202020204" pitchFamily="34" charset="0"/>
            </a:endParaRPr>
          </a:p>
          <a:p>
            <a:r>
              <a:rPr lang="es-MX" sz="1800" dirty="0">
                <a:latin typeface="Helvetica" panose="020B0604020202020204" pitchFamily="34" charset="0"/>
                <a:cs typeface="Helvetica" panose="020B0604020202020204" pitchFamily="34" charset="0"/>
              </a:rPr>
              <a:t>A continuación, te mostramos un ejemplo gráfico:</a:t>
            </a:r>
          </a:p>
        </p:txBody>
      </p:sp>
      <p:pic>
        <p:nvPicPr>
          <p:cNvPr id="8" name="Imagen 7">
            <a:extLst>
              <a:ext uri="{FF2B5EF4-FFF2-40B4-BE49-F238E27FC236}">
                <a16:creationId xmlns:a16="http://schemas.microsoft.com/office/drawing/2014/main" id="{E37CEF65-684B-4A54-A40A-158AD9C9E6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26830" y="2204966"/>
            <a:ext cx="4379495" cy="2673839"/>
          </a:xfrm>
          <a:prstGeom prst="rect">
            <a:avLst/>
          </a:prstGeom>
          <a:noFill/>
          <a:ln>
            <a:noFill/>
          </a:ln>
        </p:spPr>
      </p:pic>
    </p:spTree>
    <p:extLst>
      <p:ext uri="{BB962C8B-B14F-4D97-AF65-F5344CB8AC3E}">
        <p14:creationId xmlns:p14="http://schemas.microsoft.com/office/powerpoint/2010/main" val="103275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0F6FA817-4B90-47AF-90D3-40B15E87F736}"/>
              </a:ext>
            </a:extLst>
          </p:cNvPr>
          <p:cNvSpPr txBox="1">
            <a:spLocks/>
          </p:cNvSpPr>
          <p:nvPr/>
        </p:nvSpPr>
        <p:spPr>
          <a:xfrm>
            <a:off x="206944" y="1572127"/>
            <a:ext cx="4076299" cy="172500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6600" dirty="0">
                <a:solidFill>
                  <a:srgbClr val="000000">
                    <a:lumMod val="75000"/>
                    <a:lumOff val="25000"/>
                  </a:srgbClr>
                </a:solidFill>
                <a:latin typeface="Harlow Solid Italic" panose="04030604020F02020D02" pitchFamily="82" charset="0"/>
              </a:rPr>
              <a:t>Á</a:t>
            </a:r>
            <a:r>
              <a:rPr lang="es-MX" sz="6600" dirty="0">
                <a:solidFill>
                  <a:srgbClr val="000000">
                    <a:lumMod val="75000"/>
                    <a:lumOff val="25000"/>
                  </a:srgbClr>
                </a:solidFill>
                <a:latin typeface="Harlow Solid Italic" panose="04030604020F02020D02" pitchFamily="82" charset="0"/>
              </a:rPr>
              <a:t>rbol de clasificación</a:t>
            </a:r>
            <a:endParaRPr kumimoji="0" lang="es-MX" sz="66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41D1282-E9A8-4B72-859A-36BE6344FD27}"/>
                  </a:ext>
                </a:extLst>
              </p:cNvPr>
              <p:cNvSpPr txBox="1"/>
              <p:nvPr/>
            </p:nvSpPr>
            <p:spPr>
              <a:xfrm>
                <a:off x="4365056" y="974356"/>
                <a:ext cx="4572000" cy="3194785"/>
              </a:xfrm>
              <a:prstGeom prst="rect">
                <a:avLst/>
              </a:prstGeom>
              <a:noFill/>
            </p:spPr>
            <p:txBody>
              <a:bodyPr wrap="square">
                <a:spAutoFit/>
              </a:bodyPr>
              <a:lstStyle/>
              <a:p>
                <a:r>
                  <a:rPr lang="es-MX" sz="2000" spc="15" dirty="0">
                    <a:solidFill>
                      <a:schemeClr val="tx1"/>
                    </a:solidFill>
                    <a:latin typeface="Helvetica" panose="020B0604020202020204" pitchFamily="34" charset="0"/>
                    <a:ea typeface="Calibri" panose="020F0502020204030204" pitchFamily="34" charset="0"/>
                    <a:cs typeface="Times New Roman" panose="02020603050405020304" pitchFamily="18" charset="0"/>
                  </a:rPr>
                  <a:t>C</a:t>
                </a:r>
                <a:r>
                  <a:rPr lang="es-MX" sz="2000" spc="15"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onsiste en hacer preguntas del tipo ¿</a:t>
                </a:r>
                <a14:m>
                  <m:oMath xmlns:m="http://schemas.openxmlformats.org/officeDocument/2006/math">
                    <m:sSub>
                      <m:sSubPr>
                        <m:ctrlPr>
                          <a:rPr lang="es-MX" sz="2000" i="1" spc="15">
                            <a:solidFill>
                              <a:schemeClr val="tx1"/>
                            </a:solidFill>
                            <a:effectLst/>
                            <a:latin typeface="Cambria Math" panose="02040503050406030204" pitchFamily="18" charset="0"/>
                          </a:rPr>
                        </m:ctrlPr>
                      </m:sSubPr>
                      <m:e>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𝑘</m:t>
                        </m:r>
                      </m:sub>
                    </m:sSub>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m:t>
                    </m:r>
                  </m:oMath>
                </a14:m>
                <a:r>
                  <a:rPr lang="es-MX" sz="2000" spc="15"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 </a:t>
                </a:r>
                <a:r>
                  <a:rPr lang="es-MX" sz="2000" spc="15" dirty="0">
                    <a:solidFill>
                      <a:schemeClr val="tx1"/>
                    </a:solidFill>
                    <a:effectLst/>
                    <a:latin typeface="Helvetica" panose="020B0604020202020204" pitchFamily="34" charset="0"/>
                    <a:ea typeface="Calibri" panose="020F0502020204030204" pitchFamily="34" charset="0"/>
                  </a:rPr>
                  <a:t>para las covariables cuantitativas o preguntas del tipo </a:t>
                </a:r>
                <a:r>
                  <a:rPr lang="es-MX" sz="2000" spc="15"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s-MX" sz="2000" i="1" spc="15">
                            <a:solidFill>
                              <a:schemeClr val="tx1"/>
                            </a:solidFill>
                            <a:effectLst/>
                            <a:latin typeface="Cambria Math" panose="02040503050406030204" pitchFamily="18" charset="0"/>
                          </a:rPr>
                        </m:ctrlPr>
                      </m:sSubPr>
                      <m:e>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𝑘</m:t>
                        </m:r>
                      </m:sub>
                    </m:sSub>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2000" i="1" spc="15">
                            <a:solidFill>
                              <a:schemeClr val="tx1"/>
                            </a:solidFill>
                            <a:effectLst/>
                            <a:latin typeface="Cambria Math" panose="02040503050406030204" pitchFamily="18" charset="0"/>
                          </a:rPr>
                        </m:ctrlPr>
                      </m:sSubPr>
                      <m:e>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𝑛𝑖𝑣𝑒𝑙</m:t>
                        </m:r>
                      </m:e>
                      <m:sub>
                        <m:r>
                          <a:rPr lang="es-MX" sz="2000" i="1" spc="15">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es-MX" sz="2000" spc="15" dirty="0">
                    <a:solidFill>
                      <a:schemeClr val="tx1"/>
                    </a:solidFill>
                    <a:effectLst/>
                    <a:latin typeface="Helvetica" panose="020B0604020202020204" pitchFamily="34" charset="0"/>
                    <a:ea typeface="Calibri" panose="020F0502020204030204" pitchFamily="34" charset="0"/>
                    <a:cs typeface="Times New Roman" panose="02020603050405020304" pitchFamily="18" charset="0"/>
                  </a:rPr>
                  <a:t>? </a:t>
                </a:r>
                <a:r>
                  <a:rPr lang="es-MX" sz="2000" spc="15" dirty="0">
                    <a:solidFill>
                      <a:schemeClr val="tx1"/>
                    </a:solidFill>
                    <a:effectLst/>
                    <a:latin typeface="Helvetica" panose="020B0604020202020204" pitchFamily="34" charset="0"/>
                    <a:ea typeface="Calibri" panose="020F0502020204030204" pitchFamily="34" charset="0"/>
                  </a:rPr>
                  <a:t>para las covariables cualitativas, de esta forma el espacio de las covariables es divido en hiper-rectángulos y todas las observaciones que queden dentro de un hiper-rectángulo tendrán el mismo valor grupo estimado. </a:t>
                </a:r>
                <a:endParaRPr lang="es-MX" sz="2000" dirty="0">
                  <a:solidFill>
                    <a:schemeClr val="tx1"/>
                  </a:solidFill>
                </a:endParaRPr>
              </a:p>
            </p:txBody>
          </p:sp>
        </mc:Choice>
        <mc:Fallback xmlns="">
          <p:sp>
            <p:nvSpPr>
              <p:cNvPr id="6" name="CuadroTexto 5">
                <a:extLst>
                  <a:ext uri="{FF2B5EF4-FFF2-40B4-BE49-F238E27FC236}">
                    <a16:creationId xmlns:a16="http://schemas.microsoft.com/office/drawing/2014/main" id="{241D1282-E9A8-4B72-859A-36BE6344FD27}"/>
                  </a:ext>
                </a:extLst>
              </p:cNvPr>
              <p:cNvSpPr txBox="1">
                <a:spLocks noRot="1" noChangeAspect="1" noMove="1" noResize="1" noEditPoints="1" noAdjustHandles="1" noChangeArrowheads="1" noChangeShapeType="1" noTextEdit="1"/>
              </p:cNvSpPr>
              <p:nvPr/>
            </p:nvSpPr>
            <p:spPr>
              <a:xfrm>
                <a:off x="4365056" y="974356"/>
                <a:ext cx="4572000" cy="3194785"/>
              </a:xfrm>
              <a:prstGeom prst="rect">
                <a:avLst/>
              </a:prstGeom>
              <a:blipFill>
                <a:blip r:embed="rId2"/>
                <a:stretch>
                  <a:fillRect l="-1333" t="-954" r="-2667" b="-2672"/>
                </a:stretch>
              </a:blipFill>
            </p:spPr>
            <p:txBody>
              <a:bodyPr/>
              <a:lstStyle/>
              <a:p>
                <a:r>
                  <a:rPr lang="es-MX">
                    <a:noFill/>
                  </a:rPr>
                  <a:t> </a:t>
                </a:r>
              </a:p>
            </p:txBody>
          </p:sp>
        </mc:Fallback>
      </mc:AlternateContent>
    </p:spTree>
    <p:extLst>
      <p:ext uri="{BB962C8B-B14F-4D97-AF65-F5344CB8AC3E}">
        <p14:creationId xmlns:p14="http://schemas.microsoft.com/office/powerpoint/2010/main" val="369617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940A0730-BE69-41D4-8461-70CA2F4CEFC1}"/>
              </a:ext>
            </a:extLst>
          </p:cNvPr>
          <p:cNvSpPr txBox="1"/>
          <p:nvPr/>
        </p:nvSpPr>
        <p:spPr>
          <a:xfrm>
            <a:off x="457200" y="890337"/>
            <a:ext cx="7988968" cy="1200329"/>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En la siguiente figura se ilustra el árbol en el lado izquierdo y la partición del espacio en el lado derecho. La partición del espacio se hace de manera repetitiva para encontrar las variables y los valores de corte de tal manera que se minimice la función de costos.</a:t>
            </a:r>
          </a:p>
        </p:txBody>
      </p:sp>
      <p:pic>
        <p:nvPicPr>
          <p:cNvPr id="8" name="Imagen 7">
            <a:extLst>
              <a:ext uri="{FF2B5EF4-FFF2-40B4-BE49-F238E27FC236}">
                <a16:creationId xmlns:a16="http://schemas.microsoft.com/office/drawing/2014/main" id="{289AF424-6400-4EA9-A574-70549089A85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719" y="2211142"/>
            <a:ext cx="6737618" cy="2288669"/>
          </a:xfrm>
          <a:prstGeom prst="rect">
            <a:avLst/>
          </a:prstGeom>
          <a:noFill/>
          <a:ln>
            <a:noFill/>
          </a:ln>
        </p:spPr>
      </p:pic>
    </p:spTree>
    <p:extLst>
      <p:ext uri="{BB962C8B-B14F-4D97-AF65-F5344CB8AC3E}">
        <p14:creationId xmlns:p14="http://schemas.microsoft.com/office/powerpoint/2010/main" val="146983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2A212E4-2E7D-448F-9901-1D5110D919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916" y="1743075"/>
            <a:ext cx="3793559" cy="1657350"/>
          </a:xfrm>
          <a:prstGeom prst="rect">
            <a:avLst/>
          </a:prstGeom>
          <a:noFill/>
          <a:ln>
            <a:noFill/>
          </a:ln>
        </p:spPr>
      </p:pic>
      <p:sp>
        <p:nvSpPr>
          <p:cNvPr id="10" name="Título 1">
            <a:extLst>
              <a:ext uri="{FF2B5EF4-FFF2-40B4-BE49-F238E27FC236}">
                <a16:creationId xmlns:a16="http://schemas.microsoft.com/office/drawing/2014/main" id="{DE4951C8-B2FF-434A-80DB-FE81F3CBFE35}"/>
              </a:ext>
            </a:extLst>
          </p:cNvPr>
          <p:cNvSpPr txBox="1">
            <a:spLocks/>
          </p:cNvSpPr>
          <p:nvPr/>
        </p:nvSpPr>
        <p:spPr>
          <a:xfrm>
            <a:off x="553852" y="404247"/>
            <a:ext cx="3793559" cy="8325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5400" b="0" i="0" u="none" strike="noStrike" kern="1200" cap="none" spc="0" normalizeH="0" baseline="0" noProof="0" dirty="0">
                <a:ln>
                  <a:noFill/>
                </a:ln>
                <a:solidFill>
                  <a:sysClr val="windowText" lastClr="000000"/>
                </a:solidFill>
                <a:effectLst/>
                <a:uLnTx/>
                <a:uFillTx/>
                <a:latin typeface="Harlow Solid Italic" panose="04030604020F02020D02" pitchFamily="82" charset="0"/>
              </a:rPr>
              <a:t>Ejemplo</a:t>
            </a:r>
          </a:p>
        </p:txBody>
      </p:sp>
      <p:sp>
        <p:nvSpPr>
          <p:cNvPr id="12" name="CuadroTexto 11">
            <a:extLst>
              <a:ext uri="{FF2B5EF4-FFF2-40B4-BE49-F238E27FC236}">
                <a16:creationId xmlns:a16="http://schemas.microsoft.com/office/drawing/2014/main" id="{F859A2AD-3F23-4DC1-8EF0-5ACB9B7A4606}"/>
              </a:ext>
            </a:extLst>
          </p:cNvPr>
          <p:cNvSpPr txBox="1"/>
          <p:nvPr/>
        </p:nvSpPr>
        <p:spPr>
          <a:xfrm>
            <a:off x="4073686" y="1171366"/>
            <a:ext cx="4950608" cy="2800767"/>
          </a:xfrm>
          <a:prstGeom prst="rect">
            <a:avLst/>
          </a:prstGeom>
          <a:noFill/>
        </p:spPr>
        <p:txBody>
          <a:bodyPr wrap="square">
            <a:spAutoFit/>
          </a:bodyPr>
          <a:lstStyle/>
          <a:p>
            <a:r>
              <a:rPr lang="es-MX" sz="1600" spc="15" dirty="0">
                <a:solidFill>
                  <a:srgbClr val="333333"/>
                </a:solidFill>
                <a:effectLst/>
                <a:latin typeface="Helvetica" panose="020B0604020202020204" pitchFamily="34" charset="0"/>
                <a:ea typeface="Times New Roman" panose="02020603050405020304" pitchFamily="18" charset="0"/>
                <a:cs typeface="Helvetica" panose="020B0604020202020204" pitchFamily="34" charset="0"/>
              </a:rPr>
              <a:t>Si le damos las 150 flores del conjunto de datos Iris a un árbol de decisión para que lo clasifique, nos quedaría un árbol como el que se muestra a continuación. Vamos a aprender a leerlo:</a:t>
            </a:r>
            <a:endParaRPr lang="es-MX" sz="1600" dirty="0">
              <a:effectLst/>
              <a:latin typeface="Helvetica" panose="020B0604020202020204" pitchFamily="34" charset="0"/>
              <a:ea typeface="Times New Roman" panose="02020603050405020304" pitchFamily="18" charset="0"/>
              <a:cs typeface="Helvetica" panose="020B0604020202020204" pitchFamily="34" charset="0"/>
            </a:endParaRPr>
          </a:p>
          <a:p>
            <a:pPr marL="342900" lvl="0" indent="-342900">
              <a:buSzPts val="1000"/>
              <a:buFont typeface="Symbol" panose="05050102010706020507" pitchFamily="18" charset="2"/>
              <a:buChar char=""/>
              <a:tabLst>
                <a:tab pos="457200" algn="l"/>
              </a:tabLst>
            </a:pPr>
            <a:r>
              <a:rPr lang="es-MX" sz="1600" spc="15" dirty="0">
                <a:solidFill>
                  <a:srgbClr val="333333"/>
                </a:solidFill>
                <a:latin typeface="Helvetica" panose="020B0604020202020204" pitchFamily="34" charset="0"/>
                <a:ea typeface="Times New Roman" panose="02020603050405020304" pitchFamily="18" charset="0"/>
                <a:cs typeface="Helvetica" panose="020B0604020202020204" pitchFamily="34" charset="0"/>
              </a:rPr>
              <a:t>C</a:t>
            </a:r>
            <a:r>
              <a:rPr lang="es-MX" sz="1600" spc="15" dirty="0">
                <a:solidFill>
                  <a:srgbClr val="333333"/>
                </a:solidFill>
                <a:effectLst/>
                <a:latin typeface="Helvetica" panose="020B0604020202020204" pitchFamily="34" charset="0"/>
                <a:ea typeface="Times New Roman" panose="02020603050405020304" pitchFamily="18" charset="0"/>
                <a:cs typeface="Helvetica" panose="020B0604020202020204" pitchFamily="34" charset="0"/>
              </a:rPr>
              <a:t>ada color representa a una clase. El marrón para setosa, el verde para versicolor y el lila para virginica.</a:t>
            </a:r>
            <a:endParaRPr lang="es-MX" sz="1600" dirty="0">
              <a:effectLst/>
              <a:latin typeface="Helvetica" panose="020B0604020202020204" pitchFamily="34" charset="0"/>
              <a:ea typeface="Times New Roman" panose="02020603050405020304" pitchFamily="18" charset="0"/>
              <a:cs typeface="Helvetica" panose="020B0604020202020204" pitchFamily="34" charset="0"/>
            </a:endParaRPr>
          </a:p>
          <a:p>
            <a:pPr marL="342900" lvl="0" indent="-342900">
              <a:buSzPts val="1000"/>
              <a:buFont typeface="Symbol" panose="05050102010706020507" pitchFamily="18" charset="2"/>
              <a:buChar char=""/>
              <a:tabLst>
                <a:tab pos="457200" algn="l"/>
              </a:tabLst>
            </a:pPr>
            <a:r>
              <a:rPr lang="es-MX" sz="1600" spc="15" dirty="0">
                <a:solidFill>
                  <a:srgbClr val="333333"/>
                </a:solidFill>
                <a:latin typeface="Helvetica" panose="020B0604020202020204" pitchFamily="34" charset="0"/>
                <a:ea typeface="Times New Roman" panose="02020603050405020304" pitchFamily="18" charset="0"/>
                <a:cs typeface="Helvetica" panose="020B0604020202020204" pitchFamily="34" charset="0"/>
              </a:rPr>
              <a:t>E</a:t>
            </a:r>
            <a:r>
              <a:rPr lang="es-MX" sz="1600" spc="15" dirty="0">
                <a:solidFill>
                  <a:srgbClr val="333333"/>
                </a:solidFill>
                <a:effectLst/>
                <a:latin typeface="Helvetica" panose="020B0604020202020204" pitchFamily="34" charset="0"/>
                <a:ea typeface="Times New Roman" panose="02020603050405020304" pitchFamily="18" charset="0"/>
                <a:cs typeface="Helvetica" panose="020B0604020202020204" pitchFamily="34" charset="0"/>
              </a:rPr>
              <a:t>l color es más intenso cuanto más seguros estamos que la clasificación es correcta</a:t>
            </a:r>
            <a:endParaRPr lang="es-MX" sz="1600" dirty="0">
              <a:effectLst/>
              <a:latin typeface="Helvetica" panose="020B0604020202020204" pitchFamily="34" charset="0"/>
              <a:ea typeface="Times New Roman" panose="02020603050405020304" pitchFamily="18" charset="0"/>
              <a:cs typeface="Helvetica" panose="020B0604020202020204" pitchFamily="34" charset="0"/>
            </a:endParaRPr>
          </a:p>
          <a:p>
            <a:pPr marL="342900" lvl="0" indent="-342900">
              <a:buSzPts val="1000"/>
              <a:buFont typeface="Symbol" panose="05050102010706020507" pitchFamily="18" charset="2"/>
              <a:buChar char=""/>
              <a:tabLst>
                <a:tab pos="457200" algn="l"/>
              </a:tabLst>
            </a:pPr>
            <a:r>
              <a:rPr lang="es-MX" sz="1600" spc="15" dirty="0">
                <a:solidFill>
                  <a:srgbClr val="333333"/>
                </a:solidFill>
                <a:latin typeface="Helvetica" panose="020B0604020202020204" pitchFamily="34" charset="0"/>
                <a:ea typeface="Times New Roman" panose="02020603050405020304" pitchFamily="18" charset="0"/>
                <a:cs typeface="Helvetica" panose="020B0604020202020204" pitchFamily="34" charset="0"/>
              </a:rPr>
              <a:t>L</a:t>
            </a:r>
            <a:r>
              <a:rPr lang="es-MX" sz="1600" spc="15" dirty="0">
                <a:solidFill>
                  <a:srgbClr val="333333"/>
                </a:solidFill>
                <a:effectLst/>
                <a:latin typeface="Helvetica" panose="020B0604020202020204" pitchFamily="34" charset="0"/>
                <a:ea typeface="Times New Roman" panose="02020603050405020304" pitchFamily="18" charset="0"/>
                <a:cs typeface="Helvetica" panose="020B0604020202020204" pitchFamily="34" charset="0"/>
              </a:rPr>
              <a:t>os nodos blancos, por tanto, evidencia la falta de certeza</a:t>
            </a:r>
            <a:endParaRPr lang="es-MX" sz="1600" dirty="0">
              <a:effectLst/>
              <a:latin typeface="Helvetica" panose="020B0604020202020204" pitchFamily="34"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55892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2779453-220C-47CE-9007-983423F9D90A}"/>
              </a:ext>
            </a:extLst>
          </p:cNvPr>
          <p:cNvSpPr txBox="1"/>
          <p:nvPr/>
        </p:nvSpPr>
        <p:spPr>
          <a:xfrm>
            <a:off x="240631" y="887759"/>
            <a:ext cx="8795084" cy="1477328"/>
          </a:xfrm>
          <a:prstGeom prst="rect">
            <a:avLst/>
          </a:prstGeom>
          <a:noFill/>
        </p:spPr>
        <p:txBody>
          <a:bodyPr wrap="square">
            <a:spAutoFit/>
          </a:bodyPr>
          <a:lstStyle/>
          <a:p>
            <a:pPr lvl="0">
              <a:buSzPts val="1000"/>
              <a:tabLst>
                <a:tab pos="457200" algn="l"/>
              </a:tabLst>
            </a:pPr>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Hay dos tipos de nodo:</a:t>
            </a:r>
            <a:endPar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endParaRPr>
          </a:p>
          <a:p>
            <a:pPr marL="742950" lvl="1" indent="-285750">
              <a:buSzPts val="1000"/>
              <a:buFont typeface="Symbol" panose="05050102010706020507" pitchFamily="18" charset="2"/>
              <a:buChar char=""/>
              <a:tabLst>
                <a:tab pos="914400" algn="l"/>
              </a:tabLst>
            </a:pPr>
            <a:r>
              <a:rPr lang="es-MX" sz="1800" u="sng"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Nodos de decisión:</a:t>
            </a:r>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 tienen una condición al principio y tienen más nodos debajo de ellos</a:t>
            </a:r>
            <a:endPar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endParaRPr>
          </a:p>
          <a:p>
            <a:pPr marL="742950" lvl="1" indent="-285750">
              <a:buSzPts val="1000"/>
              <a:buFont typeface="Symbol" panose="05050102010706020507" pitchFamily="18" charset="2"/>
              <a:buChar char=""/>
              <a:tabLst>
                <a:tab pos="914400" algn="l"/>
              </a:tabLst>
            </a:pPr>
            <a:r>
              <a:rPr lang="es-MX" sz="1800" u="sng"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Nodos de predicción:</a:t>
            </a:r>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 no tienen ninguna condición ni nodos debajo de ellos. También se denominan «nodos hijo»</a:t>
            </a:r>
            <a:endPar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endParaRPr>
          </a:p>
        </p:txBody>
      </p:sp>
      <p:sp>
        <p:nvSpPr>
          <p:cNvPr id="9" name="CuadroTexto 8">
            <a:extLst>
              <a:ext uri="{FF2B5EF4-FFF2-40B4-BE49-F238E27FC236}">
                <a16:creationId xmlns:a16="http://schemas.microsoft.com/office/drawing/2014/main" id="{767EE557-3D42-4C25-9BDA-610DA730556E}"/>
              </a:ext>
            </a:extLst>
          </p:cNvPr>
          <p:cNvSpPr txBox="1"/>
          <p:nvPr/>
        </p:nvSpPr>
        <p:spPr>
          <a:xfrm>
            <a:off x="240631" y="2776852"/>
            <a:ext cx="8662737" cy="2031325"/>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La información de cada nodo es la siguiente:</a:t>
            </a:r>
          </a:p>
          <a:p>
            <a:pPr marL="285750" lvl="1" indent="-285750">
              <a:buFont typeface="Wingdings" panose="05000000000000000000" pitchFamily="2" charset="2"/>
              <a:buChar char="Ø"/>
            </a:pPr>
            <a:r>
              <a:rPr lang="es-MX" sz="1800" u="sng" dirty="0">
                <a:latin typeface="Helvetica" panose="020B0604020202020204" pitchFamily="34" charset="0"/>
                <a:cs typeface="Helvetica" panose="020B0604020202020204" pitchFamily="34" charset="0"/>
              </a:rPr>
              <a:t>Condición:</a:t>
            </a:r>
            <a:r>
              <a:rPr lang="es-MX" sz="1800" dirty="0">
                <a:latin typeface="Helvetica" panose="020B0604020202020204" pitchFamily="34" charset="0"/>
                <a:cs typeface="Helvetica" panose="020B0604020202020204" pitchFamily="34" charset="0"/>
              </a:rPr>
              <a:t> Si es un nodo donde se toma alguna decisión.</a:t>
            </a:r>
          </a:p>
          <a:p>
            <a:pPr marL="285750" lvl="1" indent="-285750">
              <a:buFont typeface="Wingdings" panose="05000000000000000000" pitchFamily="2" charset="2"/>
              <a:buChar char="Ø"/>
            </a:pPr>
            <a:r>
              <a:rPr lang="es-MX" sz="1800" u="sng" dirty="0">
                <a:latin typeface="Helvetica" panose="020B0604020202020204" pitchFamily="34" charset="0"/>
                <a:cs typeface="Helvetica" panose="020B0604020202020204" pitchFamily="34" charset="0"/>
              </a:rPr>
              <a:t>Gini:</a:t>
            </a:r>
            <a:r>
              <a:rPr lang="es-MX" sz="1800" dirty="0">
                <a:latin typeface="Helvetica" panose="020B0604020202020204" pitchFamily="34" charset="0"/>
                <a:cs typeface="Helvetica" panose="020B0604020202020204" pitchFamily="34" charset="0"/>
              </a:rPr>
              <a:t> Es una medida de impureza. A continuación, veremos cómo se calcula.</a:t>
            </a:r>
          </a:p>
          <a:p>
            <a:pPr marL="285750" indent="-285750">
              <a:buFont typeface="Wingdings" panose="05000000000000000000" pitchFamily="2" charset="2"/>
              <a:buChar char="Ø"/>
            </a:pPr>
            <a:r>
              <a:rPr lang="es-MX" sz="1800" u="sng" dirty="0">
                <a:latin typeface="Helvetica" panose="020B0604020202020204" pitchFamily="34" charset="0"/>
                <a:cs typeface="Helvetica" panose="020B0604020202020204" pitchFamily="34" charset="0"/>
              </a:rPr>
              <a:t>Samples:</a:t>
            </a:r>
            <a:r>
              <a:rPr lang="es-MX" sz="1800" dirty="0">
                <a:latin typeface="Helvetica" panose="020B0604020202020204" pitchFamily="34" charset="0"/>
                <a:cs typeface="Helvetica" panose="020B0604020202020204" pitchFamily="34" charset="0"/>
              </a:rPr>
              <a:t> Número de muestras que satisfacen las condiciones necesarias para llegar a este nodo.</a:t>
            </a:r>
          </a:p>
          <a:p>
            <a:pPr marL="285750" indent="-285750">
              <a:buFont typeface="Wingdings" panose="05000000000000000000" pitchFamily="2" charset="2"/>
              <a:buChar char="Ø"/>
            </a:pPr>
            <a:r>
              <a:rPr lang="es-MX" sz="1800" u="sng" dirty="0">
                <a:latin typeface="Helvetica" panose="020B0604020202020204" pitchFamily="34" charset="0"/>
                <a:cs typeface="Helvetica" panose="020B0604020202020204" pitchFamily="34" charset="0"/>
              </a:rPr>
              <a:t>Value:</a:t>
            </a:r>
            <a:r>
              <a:rPr lang="es-MX" sz="1800" dirty="0">
                <a:latin typeface="Helvetica" panose="020B0604020202020204" pitchFamily="34" charset="0"/>
                <a:cs typeface="Helvetica" panose="020B0604020202020204" pitchFamily="34" charset="0"/>
              </a:rPr>
              <a:t> Cuántas muestras de cada clase llegan a este nodo.</a:t>
            </a:r>
          </a:p>
          <a:p>
            <a:pPr marL="285750" indent="-285750">
              <a:buFont typeface="Wingdings" panose="05000000000000000000" pitchFamily="2" charset="2"/>
              <a:buChar char="Ø"/>
            </a:pPr>
            <a:r>
              <a:rPr lang="es-MX" sz="1800" u="sng" dirty="0">
                <a:latin typeface="Helvetica" panose="020B0604020202020204" pitchFamily="34" charset="0"/>
                <a:cs typeface="Helvetica" panose="020B0604020202020204" pitchFamily="34" charset="0"/>
              </a:rPr>
              <a:t>Class:</a:t>
            </a:r>
            <a:r>
              <a:rPr lang="es-MX" sz="1800" dirty="0">
                <a:latin typeface="Helvetica" panose="020B0604020202020204" pitchFamily="34" charset="0"/>
                <a:cs typeface="Helvetica" panose="020B0604020202020204" pitchFamily="34" charset="0"/>
              </a:rPr>
              <a:t> Qué clase se les asigna a las muestras que llegan a este nodo.</a:t>
            </a:r>
          </a:p>
        </p:txBody>
      </p:sp>
    </p:spTree>
    <p:extLst>
      <p:ext uri="{BB962C8B-B14F-4D97-AF65-F5344CB8AC3E}">
        <p14:creationId xmlns:p14="http://schemas.microsoft.com/office/powerpoint/2010/main" val="101586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Árbol de Decisión para el problema de clasificación Iris">
            <a:extLst>
              <a:ext uri="{FF2B5EF4-FFF2-40B4-BE49-F238E27FC236}">
                <a16:creationId xmlns:a16="http://schemas.microsoft.com/office/drawing/2014/main" id="{6E417148-DD73-4351-9AA4-5B9C519D58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38633" y="999624"/>
            <a:ext cx="3866147" cy="3144252"/>
          </a:xfrm>
          <a:prstGeom prst="rect">
            <a:avLst/>
          </a:prstGeom>
          <a:noFill/>
          <a:ln>
            <a:noFill/>
          </a:ln>
        </p:spPr>
      </p:pic>
      <p:sp>
        <p:nvSpPr>
          <p:cNvPr id="6" name="Título 1">
            <a:extLst>
              <a:ext uri="{FF2B5EF4-FFF2-40B4-BE49-F238E27FC236}">
                <a16:creationId xmlns:a16="http://schemas.microsoft.com/office/drawing/2014/main" id="{D0602512-A190-40FD-84E6-512EC62DB1B3}"/>
              </a:ext>
            </a:extLst>
          </p:cNvPr>
          <p:cNvSpPr txBox="1">
            <a:spLocks/>
          </p:cNvSpPr>
          <p:nvPr/>
        </p:nvSpPr>
        <p:spPr>
          <a:xfrm>
            <a:off x="2269958" y="12133"/>
            <a:ext cx="4315326" cy="753979"/>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540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Interpretación</a:t>
            </a:r>
            <a:endParaRPr kumimoji="0" lang="es-MX" sz="540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p:sp>
        <p:nvSpPr>
          <p:cNvPr id="8" name="CuadroTexto 7">
            <a:extLst>
              <a:ext uri="{FF2B5EF4-FFF2-40B4-BE49-F238E27FC236}">
                <a16:creationId xmlns:a16="http://schemas.microsoft.com/office/drawing/2014/main" id="{3764B42C-98AB-43D0-9BBE-66F1FDC6798D}"/>
              </a:ext>
            </a:extLst>
          </p:cNvPr>
          <p:cNvSpPr txBox="1"/>
          <p:nvPr/>
        </p:nvSpPr>
        <p:spPr>
          <a:xfrm>
            <a:off x="256674" y="848227"/>
            <a:ext cx="4026568" cy="3970318"/>
          </a:xfrm>
          <a:prstGeom prst="rect">
            <a:avLst/>
          </a:prstGeom>
          <a:noFill/>
        </p:spPr>
        <p:txBody>
          <a:bodyPr wrap="square">
            <a:spAutoFit/>
          </a:bodyPr>
          <a:lstStyle/>
          <a:p>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La interpretación de este árbol de decisión sería: si la longitud del pétalo es menos de 2.45 centímetros, entonces la flor iris pertenece a la variedad setosa. Si, por el contrario, la longitud del pétalo es mayor que 2.45 centímetros, habría que mirar al ancho del pétalo. Cuando el ancho del pétalo es menor o igual a 1.75 centímetros, pertenece a la variedad versicolor con un 91% de probabilidad. Si no, parece que sería virginica con un 98% de probabilidad.</a:t>
            </a:r>
            <a:endParaRPr lang="es-MX"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91086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265715-0A96-4142-B95E-7AF9CEAE0980}"/>
              </a:ext>
            </a:extLst>
          </p:cNvPr>
          <p:cNvSpPr>
            <a:spLocks noGrp="1"/>
          </p:cNvSpPr>
          <p:nvPr>
            <p:ph type="title"/>
          </p:nvPr>
        </p:nvSpPr>
        <p:spPr>
          <a:xfrm>
            <a:off x="327742" y="691373"/>
            <a:ext cx="8520600" cy="572700"/>
          </a:xfrm>
        </p:spPr>
        <p:txBody>
          <a:bodyPr/>
          <a:lstStyle/>
          <a:p>
            <a:r>
              <a:rPr lang="es-ES" sz="4400" dirty="0">
                <a:latin typeface="Harlow Solid Italic" panose="04030604020F02020D02" pitchFamily="82" charset="0"/>
              </a:rPr>
              <a:t>Gini: medida de limpieza</a:t>
            </a:r>
            <a:endParaRPr lang="es-MX" sz="4400" dirty="0">
              <a:latin typeface="Harlow Solid Italic" panose="04030604020F02020D02" pitchFamily="82" charset="0"/>
            </a:endParaRP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289F3903-1671-4C91-800C-9FC8286E005A}"/>
                  </a:ext>
                </a:extLst>
              </p:cNvPr>
              <p:cNvSpPr>
                <a:spLocks noGrp="1"/>
              </p:cNvSpPr>
              <p:nvPr>
                <p:ph type="body" idx="1"/>
              </p:nvPr>
            </p:nvSpPr>
            <p:spPr>
              <a:xfrm>
                <a:off x="397334" y="1215947"/>
                <a:ext cx="8520599" cy="1878000"/>
              </a:xfrm>
            </p:spPr>
            <p:txBody>
              <a:bodyPr/>
              <a:lstStyle/>
              <a:p>
                <a:pPr marL="139700" indent="0">
                  <a:buNone/>
                </a:pPr>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Gini es una medida de impureza. Cuando Gini vale 0, significa que ese nodo es totalmente puro. La impureza se refiere a cómo de mezcladas están las clases en cada nodo. Para calcular la impureza </a:t>
                </a:r>
                <a:r>
                  <a:rPr lang="es-MX" sz="1800" spc="15"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G</a:t>
                </a:r>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ini, usamos la siguiente fórmula:</a:t>
                </a:r>
                <a:br>
                  <a:rPr lang="es-MX" sz="1800" dirty="0">
                    <a:solidFill>
                      <a:srgbClr val="222222"/>
                    </a:solidFill>
                    <a:effectLst/>
                    <a:latin typeface="Times New Roman" panose="02020603050405020304" pitchFamily="18" charset="0"/>
                    <a:ea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s-MX" sz="1800" i="1" spc="15">
                          <a:solidFill>
                            <a:srgbClr val="333333"/>
                          </a:solidFill>
                          <a:effectLst/>
                          <a:latin typeface="Cambria Math" panose="02040503050406030204" pitchFamily="18" charset="0"/>
                          <a:ea typeface="Times New Roman" panose="02020603050405020304" pitchFamily="18" charset="0"/>
                        </a:rPr>
                        <m:t>𝑔𝑖𝑛𝑖</m:t>
                      </m:r>
                      <m:r>
                        <a:rPr lang="es-MX" sz="1800" i="1" spc="15">
                          <a:solidFill>
                            <a:srgbClr val="333333"/>
                          </a:solidFill>
                          <a:effectLst/>
                          <a:latin typeface="Cambria Math" panose="02040503050406030204" pitchFamily="18" charset="0"/>
                          <a:ea typeface="Times New Roman" panose="02020603050405020304" pitchFamily="18" charset="0"/>
                        </a:rPr>
                        <m:t>=1−</m:t>
                      </m:r>
                      <m:nary>
                        <m:naryPr>
                          <m:chr m:val="∑"/>
                          <m:limLoc m:val="undOvr"/>
                          <m:ctrlPr>
                            <a:rPr lang="es-MX" sz="1800" i="1" spc="15">
                              <a:solidFill>
                                <a:srgbClr val="333333"/>
                              </a:solidFill>
                              <a:effectLst/>
                              <a:latin typeface="Cambria Math" panose="02040503050406030204" pitchFamily="18" charset="0"/>
                              <a:ea typeface="Times New Roman" panose="02020603050405020304" pitchFamily="18" charset="0"/>
                            </a:rPr>
                          </m:ctrlPr>
                        </m:naryPr>
                        <m:sub>
                          <m:r>
                            <a:rPr lang="es-MX" sz="1800" i="1" spc="15">
                              <a:solidFill>
                                <a:srgbClr val="333333"/>
                              </a:solidFill>
                              <a:effectLst/>
                              <a:latin typeface="Cambria Math" panose="02040503050406030204" pitchFamily="18" charset="0"/>
                              <a:ea typeface="Times New Roman" panose="02020603050405020304" pitchFamily="18" charset="0"/>
                            </a:rPr>
                            <m:t>𝑘</m:t>
                          </m:r>
                          <m:r>
                            <a:rPr lang="es-MX" sz="1800" i="1" spc="15">
                              <a:solidFill>
                                <a:srgbClr val="333333"/>
                              </a:solidFill>
                              <a:effectLst/>
                              <a:latin typeface="Cambria Math" panose="02040503050406030204" pitchFamily="18" charset="0"/>
                              <a:ea typeface="Times New Roman" panose="02020603050405020304" pitchFamily="18" charset="0"/>
                            </a:rPr>
                            <m:t>=1</m:t>
                          </m:r>
                        </m:sub>
                        <m:sup>
                          <m:r>
                            <a:rPr lang="es-MX" sz="1800" i="1" spc="15">
                              <a:solidFill>
                                <a:srgbClr val="333333"/>
                              </a:solidFill>
                              <a:effectLst/>
                              <a:latin typeface="Cambria Math" panose="02040503050406030204" pitchFamily="18" charset="0"/>
                              <a:ea typeface="Times New Roman" panose="02020603050405020304" pitchFamily="18" charset="0"/>
                            </a:rPr>
                            <m:t>𝑛</m:t>
                          </m:r>
                        </m:sup>
                        <m:e>
                          <m:sSubSup>
                            <m:sSubSupPr>
                              <m:ctrlPr>
                                <a:rPr lang="es-MX" sz="1800" i="1" spc="15">
                                  <a:solidFill>
                                    <a:srgbClr val="333333"/>
                                  </a:solidFill>
                                  <a:effectLst/>
                                  <a:latin typeface="Cambria Math" panose="02040503050406030204" pitchFamily="18" charset="0"/>
                                  <a:ea typeface="Times New Roman" panose="02020603050405020304" pitchFamily="18" charset="0"/>
                                </a:rPr>
                              </m:ctrlPr>
                            </m:sSubSupPr>
                            <m:e>
                              <m:r>
                                <a:rPr lang="es-MX" sz="1800" i="1" spc="15">
                                  <a:solidFill>
                                    <a:srgbClr val="333333"/>
                                  </a:solidFill>
                                  <a:effectLst/>
                                  <a:latin typeface="Cambria Math" panose="02040503050406030204" pitchFamily="18" charset="0"/>
                                  <a:ea typeface="Times New Roman" panose="02020603050405020304" pitchFamily="18" charset="0"/>
                                </a:rPr>
                                <m:t>𝑝</m:t>
                              </m:r>
                            </m:e>
                            <m:sub>
                              <m:r>
                                <a:rPr lang="es-MX" sz="1800" i="1" spc="15">
                                  <a:solidFill>
                                    <a:srgbClr val="333333"/>
                                  </a:solidFill>
                                  <a:effectLst/>
                                  <a:latin typeface="Cambria Math" panose="02040503050406030204" pitchFamily="18" charset="0"/>
                                  <a:ea typeface="Times New Roman" panose="02020603050405020304" pitchFamily="18" charset="0"/>
                                </a:rPr>
                                <m:t>𝑐</m:t>
                              </m:r>
                            </m:sub>
                            <m:sup>
                              <m:r>
                                <a:rPr lang="es-MX" sz="1800" i="1" spc="15">
                                  <a:solidFill>
                                    <a:srgbClr val="333333"/>
                                  </a:solidFill>
                                  <a:effectLst/>
                                  <a:latin typeface="Cambria Math" panose="02040503050406030204" pitchFamily="18" charset="0"/>
                                  <a:ea typeface="Times New Roman" panose="02020603050405020304" pitchFamily="18" charset="0"/>
                                </a:rPr>
                                <m:t>2</m:t>
                              </m:r>
                            </m:sup>
                          </m:sSubSup>
                        </m:e>
                      </m:nary>
                    </m:oMath>
                  </m:oMathPara>
                </a14:m>
                <a:endParaRPr lang="es-MX" sz="1800" dirty="0">
                  <a:effectLst/>
                  <a:latin typeface="Times New Roman" panose="02020603050405020304" pitchFamily="18" charset="0"/>
                  <a:ea typeface="Times New Roman" panose="02020603050405020304" pitchFamily="18" charset="0"/>
                </a:endParaRPr>
              </a:p>
              <a:p>
                <a:pPr marL="139700" indent="0">
                  <a:buNone/>
                </a:pPr>
                <a:endParaRPr lang="es-MX" dirty="0"/>
              </a:p>
            </p:txBody>
          </p:sp>
        </mc:Choice>
        <mc:Fallback xmlns="">
          <p:sp>
            <p:nvSpPr>
              <p:cNvPr id="3" name="Marcador de texto 2">
                <a:extLst>
                  <a:ext uri="{FF2B5EF4-FFF2-40B4-BE49-F238E27FC236}">
                    <a16:creationId xmlns:a16="http://schemas.microsoft.com/office/drawing/2014/main" id="{289F3903-1671-4C91-800C-9FC8286E005A}"/>
                  </a:ext>
                </a:extLst>
              </p:cNvPr>
              <p:cNvSpPr>
                <a:spLocks noGrp="1" noRot="1" noChangeAspect="1" noMove="1" noResize="1" noEditPoints="1" noAdjustHandles="1" noChangeArrowheads="1" noChangeShapeType="1" noTextEdit="1"/>
              </p:cNvSpPr>
              <p:nvPr>
                <p:ph type="body" idx="1"/>
              </p:nvPr>
            </p:nvSpPr>
            <p:spPr>
              <a:xfrm>
                <a:off x="397334" y="1215947"/>
                <a:ext cx="8520599" cy="1878000"/>
              </a:xfrm>
              <a:blipFill>
                <a:blip r:embed="rId2"/>
                <a:stretch>
                  <a:fillRect b="-3236"/>
                </a:stretch>
              </a:blipFill>
            </p:spPr>
            <p:txBody>
              <a:bodyPr/>
              <a:lstStyle/>
              <a:p>
                <a:r>
                  <a:rPr lang="es-MX">
                    <a:noFill/>
                  </a:rPr>
                  <a:t> </a:t>
                </a:r>
              </a:p>
            </p:txBody>
          </p:sp>
        </mc:Fallback>
      </mc:AlternateContent>
      <p:sp>
        <p:nvSpPr>
          <p:cNvPr id="5" name="CuadroTexto 4">
            <a:extLst>
              <a:ext uri="{FF2B5EF4-FFF2-40B4-BE49-F238E27FC236}">
                <a16:creationId xmlns:a16="http://schemas.microsoft.com/office/drawing/2014/main" id="{FB2807A1-0115-42F4-94FE-9B59CB33F616}"/>
              </a:ext>
            </a:extLst>
          </p:cNvPr>
          <p:cNvSpPr txBox="1"/>
          <p:nvPr/>
        </p:nvSpPr>
        <p:spPr>
          <a:xfrm>
            <a:off x="3882190" y="3955251"/>
            <a:ext cx="5411612" cy="646331"/>
          </a:xfrm>
          <a:prstGeom prst="rect">
            <a:avLst/>
          </a:prstGeom>
          <a:noFill/>
        </p:spPr>
        <p:txBody>
          <a:bodyPr wrap="square">
            <a:spAutoFit/>
          </a:bodyPr>
          <a:lstStyle/>
          <a:p>
            <a:pPr marL="139700" indent="0">
              <a:buNone/>
            </a:pPr>
            <a:r>
              <a:rPr lang="es-MX" sz="1200" i="1"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a:t>
            </a:r>
            <a:r>
              <a:rPr lang="es-MX" sz="1200" i="1" spc="15" baseline="-25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t>
            </a:r>
            <a:r>
              <a:rPr lang="es-MX" sz="12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se refiere a la probabilidad de cada clase. Podemos calcularla dividiendo el número de muestras de cada clase en cada nodo por el número de muestras totales por nodo.</a:t>
            </a:r>
            <a:endParaRPr lang="es-MX"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751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AB491-8225-4AD3-B89F-842F4246CF3F}"/>
              </a:ext>
            </a:extLst>
          </p:cNvPr>
          <p:cNvSpPr txBox="1">
            <a:spLocks/>
          </p:cNvSpPr>
          <p:nvPr/>
        </p:nvSpPr>
        <p:spPr>
          <a:xfrm>
            <a:off x="439554" y="1604214"/>
            <a:ext cx="4244741" cy="174104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6000" dirty="0">
                <a:solidFill>
                  <a:srgbClr val="000000">
                    <a:lumMod val="75000"/>
                    <a:lumOff val="25000"/>
                  </a:srgbClr>
                </a:solidFill>
                <a:latin typeface="Harlow Solid Italic" panose="04030604020F02020D02" pitchFamily="82" charset="0"/>
              </a:rPr>
              <a:t>Á</a:t>
            </a:r>
            <a:r>
              <a:rPr lang="es-MX" sz="6000" dirty="0">
                <a:solidFill>
                  <a:srgbClr val="000000">
                    <a:lumMod val="75000"/>
                    <a:lumOff val="25000"/>
                  </a:srgbClr>
                </a:solidFill>
                <a:latin typeface="Harlow Solid Italic" panose="04030604020F02020D02" pitchFamily="82" charset="0"/>
              </a:rPr>
              <a:t>rbol de regresión</a:t>
            </a:r>
            <a:endParaRPr kumimoji="0" lang="es-MX" sz="60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1328C8F-29D7-41BF-A7A8-1763E0281D2A}"/>
                  </a:ext>
                </a:extLst>
              </p:cNvPr>
              <p:cNvSpPr txBox="1"/>
              <p:nvPr/>
            </p:nvSpPr>
            <p:spPr>
              <a:xfrm>
                <a:off x="4403558" y="1556086"/>
                <a:ext cx="4572000" cy="2031325"/>
              </a:xfrm>
              <a:prstGeom prst="rect">
                <a:avLst/>
              </a:prstGeom>
              <a:noFill/>
            </p:spPr>
            <p:txBody>
              <a:bodyPr wrap="square">
                <a:spAutoFit/>
              </a:bodyPr>
              <a:lstStyle/>
              <a:p>
                <a:r>
                  <a:rPr lang="es-MX" sz="1800" spc="15" dirty="0">
                    <a:solidFill>
                      <a:schemeClr val="tx1"/>
                    </a:solidFill>
                    <a:latin typeface="Helvetica" panose="020B0604020202020204" pitchFamily="34" charset="0"/>
                    <a:ea typeface="Times New Roman" panose="02020603050405020304" pitchFamily="18" charset="0"/>
                    <a:cs typeface="Helvetica" panose="020B0604020202020204" pitchFamily="34" charset="0"/>
                  </a:rPr>
                  <a:t>C</a:t>
                </a:r>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onsiste en hacer preguntas de tipo ¿</a:t>
                </a:r>
                <a14:m>
                  <m:oMath xmlns:m="http://schemas.openxmlformats.org/officeDocument/2006/math">
                    <m:sSub>
                      <m:sSubPr>
                        <m:ctrlPr>
                          <a:rPr lang="es-MX" sz="1800" i="1" spc="15">
                            <a:solidFill>
                              <a:schemeClr val="tx1"/>
                            </a:solidFill>
                            <a:effectLst/>
                            <a:latin typeface="Cambria Math" panose="02040503050406030204" pitchFamily="18" charset="0"/>
                            <a:ea typeface="Times New Roman" panose="02020603050405020304" pitchFamily="18" charset="0"/>
                          </a:rPr>
                        </m:ctrlPr>
                      </m:sSubPr>
                      <m:e>
                        <m:r>
                          <a:rPr lang="es-MX" sz="1800" i="1" spc="15">
                            <a:solidFill>
                              <a:schemeClr val="tx1"/>
                            </a:solidFill>
                            <a:effectLst/>
                            <a:latin typeface="Cambria Math" panose="02040503050406030204" pitchFamily="18" charset="0"/>
                            <a:ea typeface="Times New Roman" panose="02020603050405020304" pitchFamily="18" charset="0"/>
                          </a:rPr>
                          <m:t>𝑥</m:t>
                        </m:r>
                      </m:e>
                      <m:sub>
                        <m:r>
                          <a:rPr lang="es-MX" sz="1800" i="1" spc="15">
                            <a:solidFill>
                              <a:schemeClr val="tx1"/>
                            </a:solidFill>
                            <a:effectLst/>
                            <a:latin typeface="Cambria Math" panose="02040503050406030204" pitchFamily="18" charset="0"/>
                            <a:ea typeface="Times New Roman" panose="02020603050405020304" pitchFamily="18" charset="0"/>
                          </a:rPr>
                          <m:t>𝑘</m:t>
                        </m:r>
                      </m:sub>
                    </m:sSub>
                    <m:r>
                      <a:rPr lang="es-MX" sz="1800" i="1" spc="15">
                        <a:solidFill>
                          <a:schemeClr val="tx1"/>
                        </a:solidFill>
                        <a:effectLst/>
                        <a:latin typeface="Cambria Math" panose="02040503050406030204" pitchFamily="18" charset="0"/>
                        <a:ea typeface="Times New Roman" panose="02020603050405020304" pitchFamily="18" charset="0"/>
                      </a:rPr>
                      <m:t>≤</m:t>
                    </m:r>
                    <m:r>
                      <a:rPr lang="es-MX" sz="1800" i="1" spc="15">
                        <a:solidFill>
                          <a:schemeClr val="tx1"/>
                        </a:solidFill>
                        <a:effectLst/>
                        <a:latin typeface="Cambria Math" panose="02040503050406030204" pitchFamily="18" charset="0"/>
                        <a:ea typeface="Times New Roman" panose="02020603050405020304" pitchFamily="18" charset="0"/>
                      </a:rPr>
                      <m:t>𝑐</m:t>
                    </m:r>
                  </m:oMath>
                </a14:m>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 para cada una de las covariables, de esta forma el espacio de las covariables es divido en hiper-rectángulos y todas las observaciones que queden dentro de un hiper-rectángulo tendrán el mismo valor estimado </a:t>
                </a:r>
                <a14:m>
                  <m:oMath xmlns:m="http://schemas.openxmlformats.org/officeDocument/2006/math">
                    <m:acc>
                      <m:accPr>
                        <m:chr m:val="̂"/>
                        <m:ctrlPr>
                          <a:rPr lang="es-MX" sz="1800" i="1" spc="15">
                            <a:solidFill>
                              <a:schemeClr val="tx1"/>
                            </a:solidFill>
                            <a:effectLst/>
                            <a:latin typeface="Cambria Math" panose="02040503050406030204" pitchFamily="18" charset="0"/>
                            <a:ea typeface="Times New Roman" panose="02020603050405020304" pitchFamily="18" charset="0"/>
                          </a:rPr>
                        </m:ctrlPr>
                      </m:accPr>
                      <m:e>
                        <m:r>
                          <a:rPr lang="es-MX" sz="1800" i="1" spc="15">
                            <a:solidFill>
                              <a:schemeClr val="tx1"/>
                            </a:solidFill>
                            <a:effectLst/>
                            <a:latin typeface="Cambria Math" panose="02040503050406030204" pitchFamily="18" charset="0"/>
                            <a:ea typeface="Times New Roman" panose="02020603050405020304" pitchFamily="18" charset="0"/>
                          </a:rPr>
                          <m:t>𝑦</m:t>
                        </m:r>
                      </m:e>
                    </m:acc>
                    <m:r>
                      <a:rPr lang="es-MX" sz="1800" i="1" spc="15">
                        <a:solidFill>
                          <a:schemeClr val="tx1"/>
                        </a:solidFill>
                        <a:effectLst/>
                        <a:latin typeface="Cambria Math" panose="02040503050406030204" pitchFamily="18" charset="0"/>
                        <a:ea typeface="Times New Roman" panose="02020603050405020304" pitchFamily="18" charset="0"/>
                      </a:rPr>
                      <m:t> </m:t>
                    </m:r>
                  </m:oMath>
                </a14:m>
                <a:r>
                  <a:rPr lang="es-MX" sz="1800" spc="15"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a:t>
                </a:r>
                <a:endPar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endParaRPr>
              </a:p>
            </p:txBody>
          </p:sp>
        </mc:Choice>
        <mc:Fallback xmlns="">
          <p:sp>
            <p:nvSpPr>
              <p:cNvPr id="9" name="CuadroTexto 8">
                <a:extLst>
                  <a:ext uri="{FF2B5EF4-FFF2-40B4-BE49-F238E27FC236}">
                    <a16:creationId xmlns:a16="http://schemas.microsoft.com/office/drawing/2014/main" id="{21328C8F-29D7-41BF-A7A8-1763E0281D2A}"/>
                  </a:ext>
                </a:extLst>
              </p:cNvPr>
              <p:cNvSpPr txBox="1">
                <a:spLocks noRot="1" noChangeAspect="1" noMove="1" noResize="1" noEditPoints="1" noAdjustHandles="1" noChangeArrowheads="1" noChangeShapeType="1" noTextEdit="1"/>
              </p:cNvSpPr>
              <p:nvPr/>
            </p:nvSpPr>
            <p:spPr>
              <a:xfrm>
                <a:off x="4403558" y="1556086"/>
                <a:ext cx="4572000" cy="2031325"/>
              </a:xfrm>
              <a:prstGeom prst="rect">
                <a:avLst/>
              </a:prstGeom>
              <a:blipFill>
                <a:blip r:embed="rId2"/>
                <a:stretch>
                  <a:fillRect l="-1067" t="-1502" r="-1600" b="-3904"/>
                </a:stretch>
              </a:blipFill>
            </p:spPr>
            <p:txBody>
              <a:bodyPr/>
              <a:lstStyle/>
              <a:p>
                <a:r>
                  <a:rPr lang="es-MX">
                    <a:noFill/>
                  </a:rPr>
                  <a:t> </a:t>
                </a:r>
              </a:p>
            </p:txBody>
          </p:sp>
        </mc:Fallback>
      </mc:AlternateContent>
    </p:spTree>
    <p:extLst>
      <p:ext uri="{BB962C8B-B14F-4D97-AF65-F5344CB8AC3E}">
        <p14:creationId xmlns:p14="http://schemas.microsoft.com/office/powerpoint/2010/main" val="194718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EF4EE40-8F82-45E0-A1FA-E5ED9E07AAD6}"/>
              </a:ext>
            </a:extLst>
          </p:cNvPr>
          <p:cNvSpPr>
            <a:spLocks noGrp="1"/>
          </p:cNvSpPr>
          <p:nvPr>
            <p:ph type="body" idx="1"/>
          </p:nvPr>
        </p:nvSpPr>
        <p:spPr>
          <a:xfrm>
            <a:off x="270856" y="810052"/>
            <a:ext cx="8602287" cy="794159"/>
          </a:xfrm>
        </p:spPr>
        <p:txBody>
          <a:bodyPr/>
          <a:lstStyle/>
          <a:p>
            <a:pPr marL="139700" indent="0">
              <a:buNone/>
            </a:pPr>
            <a:r>
              <a:rPr lang="es-MX" sz="1800" spc="15" dirty="0">
                <a:solidFill>
                  <a:srgbClr val="333333"/>
                </a:solidFill>
                <a:effectLst/>
                <a:latin typeface="Helvetica" panose="020B0604020202020204" pitchFamily="34" charset="0"/>
                <a:ea typeface="Times New Roman" panose="02020603050405020304" pitchFamily="18" charset="0"/>
                <a:cs typeface="Helvetica" panose="020B0604020202020204" pitchFamily="34" charset="0"/>
              </a:rPr>
              <a:t>En la siguiente figura se ilustra el árbol en el lado izquierdo y la partición del espacio en el lado derecho.</a:t>
            </a:r>
            <a:endParaRPr lang="es-MX" sz="1800" dirty="0">
              <a:effectLst/>
              <a:latin typeface="Helvetica" panose="020B0604020202020204" pitchFamily="34" charset="0"/>
              <a:ea typeface="Times New Roman" panose="02020603050405020304" pitchFamily="18" charset="0"/>
              <a:cs typeface="Helvetica" panose="020B0604020202020204" pitchFamily="34" charset="0"/>
            </a:endParaRPr>
          </a:p>
          <a:p>
            <a:pPr marL="139700" indent="0">
              <a:buNone/>
            </a:pPr>
            <a:endParaRPr lang="es-MX" dirty="0">
              <a:latin typeface="Helvetica" panose="020B0604020202020204" pitchFamily="34" charset="0"/>
              <a:cs typeface="Helvetica" panose="020B0604020202020204" pitchFamily="34" charset="0"/>
            </a:endParaRPr>
          </a:p>
        </p:txBody>
      </p:sp>
      <p:pic>
        <p:nvPicPr>
          <p:cNvPr id="4" name="Imagen 3">
            <a:extLst>
              <a:ext uri="{FF2B5EF4-FFF2-40B4-BE49-F238E27FC236}">
                <a16:creationId xmlns:a16="http://schemas.microsoft.com/office/drawing/2014/main" id="{F325A0BF-D3FE-4D58-898D-155BD1D0FBE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8272" y="1404201"/>
            <a:ext cx="5612130" cy="3169285"/>
          </a:xfrm>
          <a:prstGeom prst="rect">
            <a:avLst/>
          </a:prstGeom>
          <a:noFill/>
          <a:ln>
            <a:noFill/>
          </a:ln>
        </p:spPr>
      </p:pic>
    </p:spTree>
    <p:extLst>
      <p:ext uri="{BB962C8B-B14F-4D97-AF65-F5344CB8AC3E}">
        <p14:creationId xmlns:p14="http://schemas.microsoft.com/office/powerpoint/2010/main" val="129492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5B26594-ADAC-4AF7-A4BE-3027E1B28C71}"/>
              </a:ext>
            </a:extLst>
          </p:cNvPr>
          <p:cNvSpPr txBox="1"/>
          <p:nvPr/>
        </p:nvSpPr>
        <p:spPr>
          <a:xfrm>
            <a:off x="719084" y="1507958"/>
            <a:ext cx="7860632" cy="1754326"/>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Los pasos para realizar la partición del espacio son:</a:t>
            </a:r>
          </a:p>
          <a:p>
            <a:r>
              <a:rPr lang="es-MX" sz="1800" dirty="0">
                <a:latin typeface="Helvetica" panose="020B0604020202020204" pitchFamily="34" charset="0"/>
                <a:cs typeface="Helvetica" panose="020B0604020202020204" pitchFamily="34" charset="0"/>
              </a:rPr>
              <a:t>1. Dado un conjunto de covariables (características), encontrar la covariable que permita predecir mejor la variable respuesta.</a:t>
            </a:r>
          </a:p>
          <a:p>
            <a:r>
              <a:rPr lang="es-MX" sz="1800" dirty="0">
                <a:latin typeface="Helvetica" panose="020B0604020202020204" pitchFamily="34" charset="0"/>
                <a:cs typeface="Helvetica" panose="020B0604020202020204" pitchFamily="34" charset="0"/>
              </a:rPr>
              <a:t>2. Encontrar el punto de corte sobre esa covariable que permita predecir mejor la variable respuesta.</a:t>
            </a:r>
          </a:p>
          <a:p>
            <a:r>
              <a:rPr lang="es-MX" sz="1800" dirty="0">
                <a:latin typeface="Helvetica" panose="020B0604020202020204" pitchFamily="34" charset="0"/>
                <a:cs typeface="Helvetica" panose="020B0604020202020204" pitchFamily="34" charset="0"/>
              </a:rPr>
              <a:t>3.Repetir los pasos anteriores hasta que se alcance el criterio de parada.</a:t>
            </a:r>
          </a:p>
        </p:txBody>
      </p:sp>
      <p:sp>
        <p:nvSpPr>
          <p:cNvPr id="8" name="Título 7">
            <a:extLst>
              <a:ext uri="{FF2B5EF4-FFF2-40B4-BE49-F238E27FC236}">
                <a16:creationId xmlns:a16="http://schemas.microsoft.com/office/drawing/2014/main" id="{2226BCA2-89F4-4CE8-BC3E-D6AB8BE7F8F7}"/>
              </a:ext>
            </a:extLst>
          </p:cNvPr>
          <p:cNvSpPr>
            <a:spLocks noGrp="1"/>
          </p:cNvSpPr>
          <p:nvPr>
            <p:ph type="title"/>
          </p:nvPr>
        </p:nvSpPr>
        <p:spPr>
          <a:xfrm>
            <a:off x="446368" y="813054"/>
            <a:ext cx="3427800" cy="572700"/>
          </a:xfrm>
        </p:spPr>
        <p:txBody>
          <a:bodyPr/>
          <a:lstStyle/>
          <a:p>
            <a:r>
              <a:rPr lang="es-ES" sz="5400" dirty="0">
                <a:latin typeface="Harlow Solid Italic" panose="04030604020F02020D02" pitchFamily="82" charset="0"/>
              </a:rPr>
              <a:t>Pasos</a:t>
            </a:r>
            <a:r>
              <a:rPr lang="es-ES" sz="4000" dirty="0">
                <a:latin typeface="Harlow Solid Italic" panose="04030604020F02020D02" pitchFamily="82" charset="0"/>
              </a:rPr>
              <a:t> </a:t>
            </a:r>
            <a:endParaRPr lang="es-MX" sz="4000" dirty="0">
              <a:latin typeface="Harlow Solid Italic" panose="04030604020F02020D02" pitchFamily="82" charset="0"/>
            </a:endParaRPr>
          </a:p>
        </p:txBody>
      </p:sp>
    </p:spTree>
    <p:extLst>
      <p:ext uri="{BB962C8B-B14F-4D97-AF65-F5344CB8AC3E}">
        <p14:creationId xmlns:p14="http://schemas.microsoft.com/office/powerpoint/2010/main" val="1087744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6" name="Título 5">
            <a:extLst>
              <a:ext uri="{FF2B5EF4-FFF2-40B4-BE49-F238E27FC236}">
                <a16:creationId xmlns:a16="http://schemas.microsoft.com/office/drawing/2014/main" id="{6B1F097A-AF2D-4373-B78D-CB908FE6C05F}"/>
              </a:ext>
            </a:extLst>
          </p:cNvPr>
          <p:cNvSpPr>
            <a:spLocks noGrp="1"/>
          </p:cNvSpPr>
          <p:nvPr>
            <p:ph type="title"/>
          </p:nvPr>
        </p:nvSpPr>
        <p:spPr>
          <a:xfrm>
            <a:off x="1346550" y="1849855"/>
            <a:ext cx="6450900" cy="1443789"/>
          </a:xfrm>
        </p:spPr>
        <p:txBody>
          <a:bodyPr/>
          <a:lstStyle/>
          <a:p>
            <a:r>
              <a:rPr lang="es-ES" sz="5400" dirty="0">
                <a:latin typeface="Harlow Solid Italic" panose="04030604020F02020D02" pitchFamily="82" charset="0"/>
              </a:rPr>
              <a:t>Metodología de la partición de datos</a:t>
            </a:r>
            <a:endParaRPr lang="es-MX" sz="5400" dirty="0">
              <a:latin typeface="Harlow Solid Italic" panose="04030604020F02020D02" pitchFamily="82" charset="0"/>
            </a:endParaRPr>
          </a:p>
        </p:txBody>
      </p:sp>
    </p:spTree>
    <p:extLst>
      <p:ext uri="{BB962C8B-B14F-4D97-AF65-F5344CB8AC3E}">
        <p14:creationId xmlns:p14="http://schemas.microsoft.com/office/powerpoint/2010/main" val="24841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15DB25F-DE10-4C6F-9464-31DACA893F4B}"/>
              </a:ext>
            </a:extLst>
          </p:cNvPr>
          <p:cNvSpPr>
            <a:spLocks noGrp="1"/>
          </p:cNvSpPr>
          <p:nvPr>
            <p:ph type="subTitle" idx="1"/>
          </p:nvPr>
        </p:nvSpPr>
        <p:spPr>
          <a:xfrm>
            <a:off x="784410" y="1928550"/>
            <a:ext cx="7575180" cy="1286400"/>
          </a:xfrm>
        </p:spPr>
        <p:txBody>
          <a:bodyPr/>
          <a:lstStyle/>
          <a:p>
            <a:r>
              <a:rPr lang="es-MX" sz="20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Algunas de las ventajas de los árboles de regresión son:</a:t>
            </a:r>
            <a:endParaRPr lang="es-MX" sz="20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MX" sz="20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Fácil de entender e interpretar.</a:t>
            </a:r>
            <a:endParaRPr lang="es-MX" sz="20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MX" sz="20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Requiere poca preparación de los datos.</a:t>
            </a:r>
            <a:endParaRPr lang="es-MX" sz="20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MX" sz="20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Las covariables pueden ser cualitativas o cuantitativas.</a:t>
            </a:r>
            <a:endParaRPr lang="es-MX" sz="20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MX" sz="20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No exige supuestos distribucionales.</a:t>
            </a:r>
            <a:endParaRPr lang="es-MX" sz="2000" dirty="0">
              <a:effectLst/>
              <a:latin typeface="Times New Roman" panose="02020603050405020304" pitchFamily="18" charset="0"/>
              <a:ea typeface="Times New Roman" panose="02020603050405020304" pitchFamily="18" charset="0"/>
            </a:endParaRPr>
          </a:p>
          <a:p>
            <a:endParaRPr lang="es-MX" sz="1800" dirty="0"/>
          </a:p>
        </p:txBody>
      </p:sp>
      <p:sp>
        <p:nvSpPr>
          <p:cNvPr id="3" name="Título 2">
            <a:extLst>
              <a:ext uri="{FF2B5EF4-FFF2-40B4-BE49-F238E27FC236}">
                <a16:creationId xmlns:a16="http://schemas.microsoft.com/office/drawing/2014/main" id="{FF5DC029-283F-4408-B425-868F6D8B2EDA}"/>
              </a:ext>
            </a:extLst>
          </p:cNvPr>
          <p:cNvSpPr>
            <a:spLocks noGrp="1"/>
          </p:cNvSpPr>
          <p:nvPr>
            <p:ph type="title"/>
          </p:nvPr>
        </p:nvSpPr>
        <p:spPr>
          <a:xfrm>
            <a:off x="527736" y="1005560"/>
            <a:ext cx="3427800" cy="572700"/>
          </a:xfrm>
        </p:spPr>
        <p:txBody>
          <a:bodyPr/>
          <a:lstStyle/>
          <a:p>
            <a:r>
              <a:rPr lang="es-ES" sz="5400" dirty="0">
                <a:latin typeface="Harlow Solid Italic" panose="04030604020F02020D02" pitchFamily="82" charset="0"/>
              </a:rPr>
              <a:t>Ventajas</a:t>
            </a:r>
            <a:endParaRPr lang="es-MX" sz="5400" dirty="0">
              <a:latin typeface="Harlow Solid Italic" panose="04030604020F02020D02" pitchFamily="82" charset="0"/>
            </a:endParaRPr>
          </a:p>
        </p:txBody>
      </p:sp>
    </p:spTree>
    <p:extLst>
      <p:ext uri="{BB962C8B-B14F-4D97-AF65-F5344CB8AC3E}">
        <p14:creationId xmlns:p14="http://schemas.microsoft.com/office/powerpoint/2010/main" val="1560718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0BE24875-F00B-4B79-B2FF-CE470AFFEE10}"/>
              </a:ext>
            </a:extLst>
          </p:cNvPr>
          <p:cNvSpPr>
            <a:spLocks noGrp="1"/>
          </p:cNvSpPr>
          <p:nvPr>
            <p:ph type="subTitle" idx="1"/>
          </p:nvPr>
        </p:nvSpPr>
        <p:spPr>
          <a:xfrm>
            <a:off x="681789" y="1129080"/>
            <a:ext cx="7780421" cy="1286400"/>
          </a:xfrm>
        </p:spPr>
        <p:txBody>
          <a:bodyPr/>
          <a:lstStyle/>
          <a:p>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Para explicar cómo funcionan los árboles de decisión para problemas de regresión vamos a usar los datos que se presentan en la siguiente gráfica. Para generarlos he usado la siguiente fórmula en el intervalo [-5, 5]:</a:t>
            </a:r>
            <a:endParaRPr lang="es-MX" sz="1800" dirty="0">
              <a:effectLst/>
              <a:latin typeface="Times New Roman" panose="02020603050405020304" pitchFamily="18" charset="0"/>
              <a:ea typeface="Times New Roman" panose="02020603050405020304" pitchFamily="18" charset="0"/>
            </a:endParaRPr>
          </a:p>
          <a:p>
            <a:endParaRPr lang="es-MX" dirty="0"/>
          </a:p>
        </p:txBody>
      </p:sp>
      <p:sp>
        <p:nvSpPr>
          <p:cNvPr id="3" name="Título 2">
            <a:extLst>
              <a:ext uri="{FF2B5EF4-FFF2-40B4-BE49-F238E27FC236}">
                <a16:creationId xmlns:a16="http://schemas.microsoft.com/office/drawing/2014/main" id="{A2FF696B-79F1-4C06-8080-0A7EC5619728}"/>
              </a:ext>
            </a:extLst>
          </p:cNvPr>
          <p:cNvSpPr>
            <a:spLocks noGrp="1"/>
          </p:cNvSpPr>
          <p:nvPr>
            <p:ph type="title"/>
          </p:nvPr>
        </p:nvSpPr>
        <p:spPr>
          <a:xfrm>
            <a:off x="349621" y="700759"/>
            <a:ext cx="3427800" cy="572700"/>
          </a:xfrm>
        </p:spPr>
        <p:txBody>
          <a:bodyPr/>
          <a:lstStyle/>
          <a:p>
            <a:r>
              <a:rPr lang="es-ES" sz="4400" dirty="0">
                <a:latin typeface="Harlow Solid Italic" panose="04030604020F02020D02" pitchFamily="82" charset="0"/>
              </a:rPr>
              <a:t>Ejemplo</a:t>
            </a:r>
            <a:endParaRPr lang="es-MX" sz="4400" dirty="0">
              <a:latin typeface="Harlow Solid Italic" panose="04030604020F02020D02" pitchFamily="82" charset="0"/>
            </a:endParaRPr>
          </a:p>
        </p:txBody>
      </p:sp>
      <p:pic>
        <p:nvPicPr>
          <p:cNvPr id="4" name="Imagen 3" descr="Datos para el árbol de decisión para regresión">
            <a:extLst>
              <a:ext uri="{FF2B5EF4-FFF2-40B4-BE49-F238E27FC236}">
                <a16:creationId xmlns:a16="http://schemas.microsoft.com/office/drawing/2014/main" id="{626C6CEF-BF86-4CC6-95B4-FE6B6163B1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41573" y="2151019"/>
            <a:ext cx="4182110" cy="2734945"/>
          </a:xfrm>
          <a:prstGeom prst="rect">
            <a:avLst/>
          </a:prstGeom>
          <a:noFill/>
          <a:ln>
            <a:noFill/>
          </a:ln>
        </p:spPr>
      </p:pic>
      <p:pic>
        <p:nvPicPr>
          <p:cNvPr id="14" name="Imagen 13">
            <a:extLst>
              <a:ext uri="{FF2B5EF4-FFF2-40B4-BE49-F238E27FC236}">
                <a16:creationId xmlns:a16="http://schemas.microsoft.com/office/drawing/2014/main" id="{A9435BC7-E93A-42F4-BA97-D3C2594DA56A}"/>
              </a:ext>
            </a:extLst>
          </p:cNvPr>
          <p:cNvPicPr>
            <a:picLocks noChangeAspect="1"/>
          </p:cNvPicPr>
          <p:nvPr/>
        </p:nvPicPr>
        <p:blipFill rotWithShape="1">
          <a:blip r:embed="rId3"/>
          <a:srcRect l="7080" t="71122" r="72143" b="24833"/>
          <a:stretch/>
        </p:blipFill>
        <p:spPr>
          <a:xfrm>
            <a:off x="48126" y="3052348"/>
            <a:ext cx="4844716" cy="530312"/>
          </a:xfrm>
          <a:prstGeom prst="rect">
            <a:avLst/>
          </a:prstGeom>
        </p:spPr>
      </p:pic>
    </p:spTree>
    <p:extLst>
      <p:ext uri="{BB962C8B-B14F-4D97-AF65-F5344CB8AC3E}">
        <p14:creationId xmlns:p14="http://schemas.microsoft.com/office/powerpoint/2010/main" val="2154771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AA8A010-9F8D-4AE0-BF75-A0BBC2A23423}"/>
              </a:ext>
            </a:extLst>
          </p:cNvPr>
          <p:cNvSpPr>
            <a:spLocks noGrp="1"/>
          </p:cNvSpPr>
          <p:nvPr>
            <p:ph type="body" idx="1"/>
          </p:nvPr>
        </p:nvSpPr>
        <p:spPr>
          <a:xfrm>
            <a:off x="268997" y="693750"/>
            <a:ext cx="8040814" cy="1878000"/>
          </a:xfrm>
        </p:spPr>
        <p:txBody>
          <a:bodyPr/>
          <a:lstStyle/>
          <a:p>
            <a:pPr marL="139700" indent="0">
              <a:buNone/>
            </a:pPr>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En el caso de regresión, en lugar de usar Gini como medida de impureza, usamos MSE, el </a:t>
            </a:r>
            <a:r>
              <a:rPr lang="es-MX" sz="1800" spc="15" dirty="0">
                <a:solidFill>
                  <a:schemeClr val="tx1"/>
                </a:solidFill>
                <a:latin typeface="Helvetica" panose="020B0604020202020204" pitchFamily="34" charset="0"/>
                <a:ea typeface="Times New Roman" panose="02020603050405020304" pitchFamily="18" charset="0"/>
                <a:cs typeface="Times New Roman" panose="02020603050405020304" pitchFamily="18" charset="0"/>
              </a:rPr>
              <a:t>error cuadrático medio</a:t>
            </a:r>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Para este problema, si usamos un árbol de decisión de profundidad 2, obtenemos el siguiente árbol.</a:t>
            </a:r>
            <a:endParaRPr lang="es-MX" sz="1800" dirty="0">
              <a:effectLst/>
              <a:latin typeface="Times New Roman" panose="02020603050405020304" pitchFamily="18" charset="0"/>
              <a:ea typeface="Times New Roman" panose="02020603050405020304" pitchFamily="18" charset="0"/>
            </a:endParaRPr>
          </a:p>
          <a:p>
            <a:pPr marL="139700" indent="0">
              <a:buNone/>
            </a:pPr>
            <a:endParaRPr lang="es-MX" dirty="0"/>
          </a:p>
        </p:txBody>
      </p:sp>
      <p:pic>
        <p:nvPicPr>
          <p:cNvPr id="4" name="Imagen 3" descr="Árbol de Decisión para Regresión">
            <a:extLst>
              <a:ext uri="{FF2B5EF4-FFF2-40B4-BE49-F238E27FC236}">
                <a16:creationId xmlns:a16="http://schemas.microsoft.com/office/drawing/2014/main" id="{CA75F4F3-C974-45B9-B572-E350E31243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60296" y="1844843"/>
            <a:ext cx="5149516" cy="2604908"/>
          </a:xfrm>
          <a:prstGeom prst="rect">
            <a:avLst/>
          </a:prstGeom>
          <a:noFill/>
          <a:ln>
            <a:noFill/>
          </a:ln>
        </p:spPr>
      </p:pic>
    </p:spTree>
    <p:extLst>
      <p:ext uri="{BB962C8B-B14F-4D97-AF65-F5344CB8AC3E}">
        <p14:creationId xmlns:p14="http://schemas.microsoft.com/office/powerpoint/2010/main" val="225656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D0602512-A190-40FD-84E6-512EC62DB1B3}"/>
              </a:ext>
            </a:extLst>
          </p:cNvPr>
          <p:cNvSpPr txBox="1">
            <a:spLocks/>
          </p:cNvSpPr>
          <p:nvPr/>
        </p:nvSpPr>
        <p:spPr>
          <a:xfrm>
            <a:off x="2267919" y="48126"/>
            <a:ext cx="4315326" cy="753979"/>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5400" b="1"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Interpretación</a:t>
            </a:r>
            <a:endParaRPr kumimoji="0" lang="es-MX" sz="5400" b="1"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p:sp>
        <p:nvSpPr>
          <p:cNvPr id="8" name="CuadroTexto 7">
            <a:extLst>
              <a:ext uri="{FF2B5EF4-FFF2-40B4-BE49-F238E27FC236}">
                <a16:creationId xmlns:a16="http://schemas.microsoft.com/office/drawing/2014/main" id="{3764B42C-98AB-43D0-9BBE-66F1FDC6798D}"/>
              </a:ext>
            </a:extLst>
          </p:cNvPr>
          <p:cNvSpPr txBox="1"/>
          <p:nvPr/>
        </p:nvSpPr>
        <p:spPr>
          <a:xfrm>
            <a:off x="254635" y="1420396"/>
            <a:ext cx="4026568" cy="2308324"/>
          </a:xfrm>
          <a:prstGeom prst="rect">
            <a:avLst/>
          </a:prstGeom>
          <a:noFill/>
        </p:spPr>
        <p:txBody>
          <a:bodyPr wrap="square">
            <a:spAutoFit/>
          </a:bodyPr>
          <a:lstStyle/>
          <a:p>
            <a:r>
              <a:rPr lang="es-MX" sz="1800" spc="15"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La interpretación de este árbol de decisión sería: si el valor de x es menor que -4.25, predice 2.2777; si está en el intervalo (-4.25, -3.75] predice 1.5774; si está en el intervalo (-3.75, 3.05] predice 0.3566 y si es mayor que 3.05 predice 1.6273.</a:t>
            </a:r>
            <a:endParaRPr lang="es-MX" sz="1800" dirty="0">
              <a:effectLst/>
              <a:latin typeface="Times New Roman" panose="02020603050405020304" pitchFamily="18" charset="0"/>
              <a:ea typeface="Times New Roman" panose="02020603050405020304" pitchFamily="18" charset="0"/>
            </a:endParaRPr>
          </a:p>
        </p:txBody>
      </p:sp>
      <p:pic>
        <p:nvPicPr>
          <p:cNvPr id="5" name="Imagen 4" descr="Árbol de Decisión para Regresión">
            <a:extLst>
              <a:ext uri="{FF2B5EF4-FFF2-40B4-BE49-F238E27FC236}">
                <a16:creationId xmlns:a16="http://schemas.microsoft.com/office/drawing/2014/main" id="{E13EA7A0-2DCF-4F3F-8EEC-A2C965D2B3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14780"/>
            <a:ext cx="4317365" cy="2313940"/>
          </a:xfrm>
          <a:prstGeom prst="rect">
            <a:avLst/>
          </a:prstGeom>
          <a:noFill/>
          <a:ln>
            <a:noFill/>
          </a:ln>
        </p:spPr>
      </p:pic>
    </p:spTree>
    <p:extLst>
      <p:ext uri="{BB962C8B-B14F-4D97-AF65-F5344CB8AC3E}">
        <p14:creationId xmlns:p14="http://schemas.microsoft.com/office/powerpoint/2010/main" val="140037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8" name="Título 5">
            <a:extLst>
              <a:ext uri="{FF2B5EF4-FFF2-40B4-BE49-F238E27FC236}">
                <a16:creationId xmlns:a16="http://schemas.microsoft.com/office/drawing/2014/main" id="{22017BDE-97D4-410E-A62A-7B9A18450FAC}"/>
              </a:ext>
            </a:extLst>
          </p:cNvPr>
          <p:cNvSpPr>
            <a:spLocks noGrp="1"/>
          </p:cNvSpPr>
          <p:nvPr>
            <p:ph type="title"/>
          </p:nvPr>
        </p:nvSpPr>
        <p:spPr>
          <a:xfrm>
            <a:off x="1190633" y="1983707"/>
            <a:ext cx="6762734" cy="1176086"/>
          </a:xfrm>
        </p:spPr>
        <p:txBody>
          <a:bodyPr/>
          <a:lstStyle/>
          <a:p>
            <a:r>
              <a:rPr lang="es-ES" sz="5400" dirty="0">
                <a:latin typeface="Harlow Solid Italic" panose="04030604020F02020D02" pitchFamily="82" charset="0"/>
              </a:rPr>
              <a:t>Bosques aleatorios</a:t>
            </a:r>
            <a:endParaRPr lang="es-MX" sz="5400" dirty="0">
              <a:latin typeface="Harlow Solid Italic" panose="04030604020F02020D02" pitchFamily="82" charset="0"/>
            </a:endParaRPr>
          </a:p>
        </p:txBody>
      </p:sp>
    </p:spTree>
    <p:extLst>
      <p:ext uri="{BB962C8B-B14F-4D97-AF65-F5344CB8AC3E}">
        <p14:creationId xmlns:p14="http://schemas.microsoft.com/office/powerpoint/2010/main" val="283654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75A3D05-0064-49E5-B5E2-E01FE975ED2B}"/>
              </a:ext>
            </a:extLst>
          </p:cNvPr>
          <p:cNvSpPr txBox="1">
            <a:spLocks/>
          </p:cNvSpPr>
          <p:nvPr/>
        </p:nvSpPr>
        <p:spPr>
          <a:xfrm>
            <a:off x="0" y="553451"/>
            <a:ext cx="9119937" cy="1015416"/>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MX" sz="5400" b="0" i="0" u="none" strike="noStrike" kern="1200" cap="none" spc="0" normalizeH="0" baseline="0" noProof="0" dirty="0">
                <a:ln>
                  <a:noFill/>
                </a:ln>
                <a:solidFill>
                  <a:sysClr val="windowText" lastClr="000000"/>
                </a:solidFill>
                <a:effectLst/>
                <a:uLnTx/>
                <a:uFillTx/>
                <a:latin typeface="Harlow Solid Italic" panose="04030604020F02020D02" pitchFamily="82" charset="0"/>
              </a:rPr>
              <a:t>Random Forest </a:t>
            </a:r>
            <a:r>
              <a:rPr kumimoji="0" lang="es-MX" sz="5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(Bosque Aleatorio)</a:t>
            </a:r>
          </a:p>
        </p:txBody>
      </p:sp>
      <p:pic>
        <p:nvPicPr>
          <p:cNvPr id="7" name="Imagen 6">
            <a:extLst>
              <a:ext uri="{FF2B5EF4-FFF2-40B4-BE49-F238E27FC236}">
                <a16:creationId xmlns:a16="http://schemas.microsoft.com/office/drawing/2014/main" id="{723D7E8F-4929-4B5E-968A-6CCA31870602}"/>
              </a:ext>
            </a:extLst>
          </p:cNvPr>
          <p:cNvPicPr>
            <a:picLocks noChangeAspect="1"/>
          </p:cNvPicPr>
          <p:nvPr/>
        </p:nvPicPr>
        <p:blipFill>
          <a:blip r:embed="rId2"/>
          <a:stretch>
            <a:fillRect/>
          </a:stretch>
        </p:blipFill>
        <p:spPr>
          <a:xfrm>
            <a:off x="0" y="1763842"/>
            <a:ext cx="9119937" cy="3445833"/>
          </a:xfrm>
          <a:prstGeom prst="rect">
            <a:avLst/>
          </a:prstGeom>
        </p:spPr>
      </p:pic>
    </p:spTree>
    <p:extLst>
      <p:ext uri="{BB962C8B-B14F-4D97-AF65-F5344CB8AC3E}">
        <p14:creationId xmlns:p14="http://schemas.microsoft.com/office/powerpoint/2010/main" val="335340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0F6FA817-4B90-47AF-90D3-40B15E87F736}"/>
              </a:ext>
            </a:extLst>
          </p:cNvPr>
          <p:cNvSpPr txBox="1">
            <a:spLocks/>
          </p:cNvSpPr>
          <p:nvPr/>
        </p:nvSpPr>
        <p:spPr>
          <a:xfrm>
            <a:off x="104940" y="2126344"/>
            <a:ext cx="4076299" cy="8908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7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Random Forest</a:t>
            </a:r>
            <a:endParaRPr kumimoji="0" lang="es-MX" sz="47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p:sp>
        <p:nvSpPr>
          <p:cNvPr id="11" name="CuadroTexto 10">
            <a:extLst>
              <a:ext uri="{FF2B5EF4-FFF2-40B4-BE49-F238E27FC236}">
                <a16:creationId xmlns:a16="http://schemas.microsoft.com/office/drawing/2014/main" id="{E0CC398D-954B-4D57-81C7-4BB20BFEFC14}"/>
              </a:ext>
            </a:extLst>
          </p:cNvPr>
          <p:cNvSpPr txBox="1"/>
          <p:nvPr/>
        </p:nvSpPr>
        <p:spPr>
          <a:xfrm>
            <a:off x="4377557" y="711734"/>
            <a:ext cx="4661503" cy="3693319"/>
          </a:xfrm>
          <a:prstGeom prst="rect">
            <a:avLst/>
          </a:prstGeom>
          <a:noFill/>
        </p:spPr>
        <p:txBody>
          <a:bodyPr wrap="square">
            <a:spAutoFit/>
          </a:bodyPr>
          <a:lstStyle/>
          <a:p>
            <a:r>
              <a:rPr kumimoji="0" lang="es-E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Técnica de aprendizaje automático supervisada basada en árboles de decisión. Su principal ventaja es que obtiene un mejor rendimiento de generalización para un rendimiento durante entrenamiento similar. Esta mejora en la generalización la consigue compensando los errores de las predicciones de los distintos árboles de decisión. Para asegurarnos que los árboles sean distintos, lo que hacemos es que cada uno se entrena con una muestra aleatoria de los datos de entrenamiento. Esta estrategia se denomina </a:t>
            </a:r>
            <a:r>
              <a:rPr kumimoji="0" lang="es-ES" sz="1800" b="0" i="0" u="none" strike="noStrike" kern="1200" cap="none" spc="0" normalizeH="0" baseline="0" noProof="0" dirty="0" err="1">
                <a:ln>
                  <a:noFill/>
                </a:ln>
                <a:solidFill>
                  <a:prstClr val="black"/>
                </a:solidFill>
                <a:effectLst/>
                <a:uLnTx/>
                <a:uFillTx/>
                <a:latin typeface="Helvetica" panose="020B0604020202020204" pitchFamily="34" charset="0"/>
                <a:ea typeface="+mn-ea"/>
                <a:cs typeface="Helvetica" panose="020B0604020202020204" pitchFamily="34" charset="0"/>
              </a:rPr>
              <a:t>bagging</a:t>
            </a:r>
            <a:r>
              <a:rPr kumimoji="0" lang="es-ES" sz="18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t>
            </a:r>
            <a:endParaRPr lang="es-MX" sz="105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1415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EE298DB-8CEF-4CCB-8B8F-C81A881060EC}"/>
              </a:ext>
            </a:extLst>
          </p:cNvPr>
          <p:cNvSpPr>
            <a:spLocks noGrp="1"/>
          </p:cNvSpPr>
          <p:nvPr>
            <p:ph type="body" idx="1"/>
          </p:nvPr>
        </p:nvSpPr>
        <p:spPr>
          <a:xfrm>
            <a:off x="397334" y="1628200"/>
            <a:ext cx="5642519" cy="1878000"/>
          </a:xfrm>
        </p:spPr>
        <p:txBody>
          <a:bodyPr/>
          <a:lstStyle/>
          <a:p>
            <a:pPr marL="139700" indent="0">
              <a:buNone/>
            </a:pPr>
            <a:r>
              <a:rPr lang="es-ES" sz="1800" dirty="0">
                <a:solidFill>
                  <a:schemeClr val="tx1"/>
                </a:solidFill>
                <a:latin typeface="Helvetica" panose="020B0604020202020204" pitchFamily="34" charset="0"/>
                <a:cs typeface="Helvetica" panose="020B0604020202020204" pitchFamily="34" charset="0"/>
              </a:rPr>
              <a:t>Una forma de mejorar un modelo predictivo es usando la técnica creada por Leo Breiman que denominó Bagging (o Bootstrap Aggregating). Esta técnica consiste en crear diferentes modelos usando muestras aleatorias con reemplazo y luego combinar o ensamblar los resultados.</a:t>
            </a:r>
          </a:p>
          <a:p>
            <a:pPr marL="139700" indent="0">
              <a:buNone/>
            </a:pPr>
            <a:endParaRPr lang="es-MX" sz="1800" dirty="0">
              <a:latin typeface="Helvetica" panose="020B0604020202020204" pitchFamily="34" charset="0"/>
              <a:cs typeface="Helvetica" panose="020B0604020202020204" pitchFamily="34" charset="0"/>
            </a:endParaRPr>
          </a:p>
        </p:txBody>
      </p:sp>
      <p:pic>
        <p:nvPicPr>
          <p:cNvPr id="5" name="Picture 2" descr="Paper shopping bag, free vector (eps), by VectorCopy | Paper shopping bag,  Vector free, Vector">
            <a:extLst>
              <a:ext uri="{FF2B5EF4-FFF2-40B4-BE49-F238E27FC236}">
                <a16:creationId xmlns:a16="http://schemas.microsoft.com/office/drawing/2014/main" id="{94E5FE0D-0863-4AB1-B40B-0BCAECBD85D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085" r="2428" b="5550"/>
          <a:stretch/>
        </p:blipFill>
        <p:spPr bwMode="auto">
          <a:xfrm>
            <a:off x="6110500" y="1388577"/>
            <a:ext cx="2636166" cy="2306366"/>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A0EC5A98-5684-4A15-8A4E-DA1E58292B9B}"/>
              </a:ext>
            </a:extLst>
          </p:cNvPr>
          <p:cNvSpPr txBox="1">
            <a:spLocks/>
          </p:cNvSpPr>
          <p:nvPr/>
        </p:nvSpPr>
        <p:spPr>
          <a:xfrm>
            <a:off x="397334" y="673767"/>
            <a:ext cx="7247021" cy="714810"/>
          </a:xfrm>
          <a:prstGeom prst="rect">
            <a:avLst/>
          </a:prstGeom>
          <a:solidFill>
            <a:sysClr val="windowText" lastClr="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4400" b="0" i="0" u="none" strike="noStrike" kern="1200" cap="none" spc="0" normalizeH="0" baseline="0" noProof="0" dirty="0">
                <a:ln>
                  <a:noFill/>
                </a:ln>
                <a:solidFill>
                  <a:sysClr val="window" lastClr="FFFFFF"/>
                </a:solidFill>
                <a:effectLst/>
                <a:uLnTx/>
                <a:uFillTx/>
                <a:latin typeface="Harlow Solid Italic" panose="04030604020F02020D02" pitchFamily="82" charset="0"/>
              </a:rPr>
              <a:t>Bagging</a:t>
            </a:r>
            <a:endParaRPr kumimoji="0" lang="es-MX" sz="4400" b="0" i="0" u="none" strike="noStrike" kern="1200" cap="none" spc="0" normalizeH="0" baseline="0" noProof="0" dirty="0">
              <a:ln>
                <a:noFill/>
              </a:ln>
              <a:solidFill>
                <a:sysClr val="windowText" lastClr="000000"/>
              </a:solidFill>
              <a:effectLst/>
              <a:uLnTx/>
              <a:uFillTx/>
              <a:latin typeface="Harlow Solid Italic" panose="04030604020F02020D02" pitchFamily="82" charset="0"/>
            </a:endParaRPr>
          </a:p>
        </p:txBody>
      </p:sp>
    </p:spTree>
    <p:extLst>
      <p:ext uri="{BB962C8B-B14F-4D97-AF65-F5344CB8AC3E}">
        <p14:creationId xmlns:p14="http://schemas.microsoft.com/office/powerpoint/2010/main" val="2291265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a:extLst>
              <a:ext uri="{FF2B5EF4-FFF2-40B4-BE49-F238E27FC236}">
                <a16:creationId xmlns:a16="http://schemas.microsoft.com/office/drawing/2014/main" id="{9E08CB89-5FC2-4C83-9A6B-6FFBF9A77306}"/>
              </a:ext>
            </a:extLst>
          </p:cNvPr>
          <p:cNvSpPr txBox="1">
            <a:spLocks/>
          </p:cNvSpPr>
          <p:nvPr/>
        </p:nvSpPr>
        <p:spPr>
          <a:xfrm>
            <a:off x="397334" y="288759"/>
            <a:ext cx="8385719" cy="3705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Nunito"/>
              <a:buNone/>
              <a:defRPr sz="1600" b="0" i="0" u="none" strike="noStrike" cap="none">
                <a:solidFill>
                  <a:srgbClr val="999999"/>
                </a:solidFill>
                <a:latin typeface="Nunito"/>
                <a:ea typeface="Nunito"/>
                <a:cs typeface="Nunito"/>
                <a:sym typeface="Nunito"/>
              </a:defRPr>
            </a:lvl1pPr>
            <a:lvl2pPr marL="914400" marR="0" lvl="1" indent="-323850" algn="l" rtl="0">
              <a:lnSpc>
                <a:spcPct val="100000"/>
              </a:lnSpc>
              <a:spcBef>
                <a:spcPts val="0"/>
              </a:spcBef>
              <a:spcAft>
                <a:spcPts val="0"/>
              </a:spcAft>
              <a:buClr>
                <a:srgbClr val="434343"/>
              </a:buClr>
              <a:buSzPts val="1500"/>
              <a:buFont typeface="Nunito"/>
              <a:buNone/>
              <a:defRPr sz="1200" b="0" i="0" u="none" strike="noStrike" cap="none">
                <a:solidFill>
                  <a:srgbClr val="999999"/>
                </a:solidFill>
                <a:latin typeface="Nunito"/>
                <a:ea typeface="Nunito"/>
                <a:cs typeface="Nunito"/>
                <a:sym typeface="Nunito"/>
              </a:defRPr>
            </a:lvl2pPr>
            <a:lvl3pPr marL="1371600" marR="0" lvl="2" indent="-317500" algn="l" rtl="0">
              <a:lnSpc>
                <a:spcPct val="100000"/>
              </a:lnSpc>
              <a:spcBef>
                <a:spcPts val="0"/>
              </a:spcBef>
              <a:spcAft>
                <a:spcPts val="0"/>
              </a:spcAft>
              <a:buClr>
                <a:srgbClr val="434343"/>
              </a:buClr>
              <a:buSzPts val="1400"/>
              <a:buFont typeface="Nunito"/>
              <a:buNone/>
              <a:defRPr sz="1200" b="0" i="0" u="none" strike="noStrike" cap="none">
                <a:solidFill>
                  <a:srgbClr val="999999"/>
                </a:solidFill>
                <a:latin typeface="Nunito"/>
                <a:ea typeface="Nunito"/>
                <a:cs typeface="Nunito"/>
                <a:sym typeface="Nunito"/>
              </a:defRPr>
            </a:lvl3pPr>
            <a:lvl4pPr marL="1828800" marR="0" lvl="3" indent="-311150" algn="l" rtl="0">
              <a:lnSpc>
                <a:spcPct val="100000"/>
              </a:lnSpc>
              <a:spcBef>
                <a:spcPts val="0"/>
              </a:spcBef>
              <a:spcAft>
                <a:spcPts val="0"/>
              </a:spcAft>
              <a:buClr>
                <a:srgbClr val="434343"/>
              </a:buClr>
              <a:buSzPts val="1300"/>
              <a:buFont typeface="Nunito"/>
              <a:buNone/>
              <a:defRPr sz="1200" b="0" i="0" u="none" strike="noStrike" cap="none">
                <a:solidFill>
                  <a:srgbClr val="999999"/>
                </a:solidFill>
                <a:latin typeface="Nunito"/>
                <a:ea typeface="Nunito"/>
                <a:cs typeface="Nunito"/>
                <a:sym typeface="Nunito"/>
              </a:defRPr>
            </a:lvl4pPr>
            <a:lvl5pPr marL="2286000" marR="0" lvl="4" indent="-304800" algn="l" rtl="0">
              <a:lnSpc>
                <a:spcPct val="100000"/>
              </a:lnSpc>
              <a:spcBef>
                <a:spcPts val="0"/>
              </a:spcBef>
              <a:spcAft>
                <a:spcPts val="0"/>
              </a:spcAft>
              <a:buClr>
                <a:srgbClr val="434343"/>
              </a:buClr>
              <a:buSzPts val="1200"/>
              <a:buFont typeface="Nunito"/>
              <a:buNone/>
              <a:defRPr sz="1200" b="0" i="0" u="none" strike="noStrike" cap="none">
                <a:solidFill>
                  <a:srgbClr val="999999"/>
                </a:solidFill>
                <a:latin typeface="Nunito"/>
                <a:ea typeface="Nunito"/>
                <a:cs typeface="Nunito"/>
                <a:sym typeface="Nunito"/>
              </a:defRPr>
            </a:lvl5pPr>
            <a:lvl6pPr marL="2743200" marR="0" lvl="5" indent="-298450" algn="l" rtl="0">
              <a:lnSpc>
                <a:spcPct val="100000"/>
              </a:lnSpc>
              <a:spcBef>
                <a:spcPts val="0"/>
              </a:spcBef>
              <a:spcAft>
                <a:spcPts val="0"/>
              </a:spcAft>
              <a:buClr>
                <a:srgbClr val="434343"/>
              </a:buClr>
              <a:buSzPts val="1100"/>
              <a:buFont typeface="Nunito"/>
              <a:buNone/>
              <a:defRPr sz="1200" b="0" i="0" u="none" strike="noStrike" cap="none">
                <a:solidFill>
                  <a:srgbClr val="999999"/>
                </a:solidFill>
                <a:latin typeface="Nunito"/>
                <a:ea typeface="Nunito"/>
                <a:cs typeface="Nunito"/>
                <a:sym typeface="Nunito"/>
              </a:defRPr>
            </a:lvl6pPr>
            <a:lvl7pPr marL="3200400" marR="0" lvl="6"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7pPr>
            <a:lvl8pPr marL="3657600" marR="0" lvl="7"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8pPr>
            <a:lvl9pPr marL="4114800" marR="0" lvl="8" indent="-292100" algn="l" rtl="0">
              <a:lnSpc>
                <a:spcPct val="100000"/>
              </a:lnSpc>
              <a:spcBef>
                <a:spcPts val="0"/>
              </a:spcBef>
              <a:spcAft>
                <a:spcPts val="0"/>
              </a:spcAft>
              <a:buClr>
                <a:srgbClr val="434343"/>
              </a:buClr>
              <a:buSzPts val="1000"/>
              <a:buFont typeface="Nunito"/>
              <a:buNone/>
              <a:defRPr sz="1200" b="0" i="0" u="none" strike="noStrike" cap="none">
                <a:solidFill>
                  <a:srgbClr val="999999"/>
                </a:solidFill>
                <a:latin typeface="Nunito"/>
                <a:ea typeface="Nunito"/>
                <a:cs typeface="Nunito"/>
                <a:sym typeface="Nunito"/>
              </a:defRPr>
            </a:lvl9pPr>
          </a:lstStyle>
          <a:p>
            <a:pPr marL="0" indent="0">
              <a:buNone/>
            </a:pPr>
            <a:r>
              <a:rPr lang="es-ES" sz="1800" dirty="0">
                <a:solidFill>
                  <a:schemeClr val="tx1"/>
                </a:solidFill>
                <a:latin typeface="Helvetica" panose="020B0604020202020204" pitchFamily="34" charset="0"/>
                <a:cs typeface="Helvetica" panose="020B0604020202020204" pitchFamily="34" charset="0"/>
              </a:rPr>
              <a:t>La técnica de Bagging sigue estos pasos:</a:t>
            </a:r>
          </a:p>
          <a:p>
            <a:pPr marL="0" indent="0">
              <a:buNone/>
            </a:pPr>
            <a:r>
              <a:rPr lang="es-ES" sz="1800" dirty="0">
                <a:solidFill>
                  <a:schemeClr val="tx1"/>
                </a:solidFill>
                <a:latin typeface="Helvetica" panose="020B0604020202020204" pitchFamily="34" charset="0"/>
                <a:cs typeface="Helvetica" panose="020B0604020202020204" pitchFamily="34" charset="0"/>
              </a:rPr>
              <a:t>1. Divide el set de Entrenamiento en distintos sub set de datos, obteniendo como resultado diferentes muestras aleatorias con las siguientes características:</a:t>
            </a:r>
          </a:p>
          <a:p>
            <a:pPr marL="457200" lvl="1" indent="0">
              <a:buNone/>
            </a:pPr>
            <a:r>
              <a:rPr lang="es-ES" sz="1800" dirty="0">
                <a:solidFill>
                  <a:schemeClr val="tx1"/>
                </a:solidFill>
                <a:latin typeface="Helvetica" panose="020B0604020202020204" pitchFamily="34" charset="0"/>
                <a:cs typeface="Helvetica" panose="020B0604020202020204" pitchFamily="34" charset="0"/>
              </a:rPr>
              <a:t>-   Muestra uniforme (misma cantidad de individuos en cada set)</a:t>
            </a:r>
          </a:p>
          <a:p>
            <a:pPr marL="742950" lvl="1" indent="-285750">
              <a:buFontTx/>
              <a:buChar char="-"/>
            </a:pPr>
            <a:r>
              <a:rPr lang="es-ES" sz="1800" dirty="0">
                <a:solidFill>
                  <a:schemeClr val="tx1"/>
                </a:solidFill>
                <a:latin typeface="Helvetica" panose="020B0604020202020204" pitchFamily="34" charset="0"/>
                <a:cs typeface="Helvetica" panose="020B0604020202020204" pitchFamily="34" charset="0"/>
              </a:rPr>
              <a:t>Muestras con reemplazo (los individuos pueden repetirse en el mismo set de datos).</a:t>
            </a:r>
          </a:p>
          <a:p>
            <a:pPr marL="742950" lvl="1" indent="-285750">
              <a:buFontTx/>
              <a:buChar char="-"/>
            </a:pPr>
            <a:r>
              <a:rPr lang="es-ES" sz="1800" dirty="0">
                <a:solidFill>
                  <a:schemeClr val="tx1"/>
                </a:solidFill>
                <a:latin typeface="Helvetica" panose="020B0604020202020204" pitchFamily="34" charset="0"/>
                <a:cs typeface="Helvetica" panose="020B0604020202020204" pitchFamily="34" charset="0"/>
              </a:rPr>
              <a:t>El tamaño de la muestra es igual al tamaño del set de entrenamiento, pero no contiene a todos los individuos ya que algunos se repiten.</a:t>
            </a:r>
          </a:p>
          <a:p>
            <a:pPr marL="742950" lvl="1" indent="-285750">
              <a:buFontTx/>
              <a:buChar char="-"/>
            </a:pPr>
            <a:r>
              <a:rPr lang="es-ES" sz="1800" dirty="0">
                <a:solidFill>
                  <a:schemeClr val="tx1"/>
                </a:solidFill>
                <a:latin typeface="Helvetica" panose="020B0604020202020204" pitchFamily="34" charset="0"/>
                <a:cs typeface="Helvetica" panose="020B0604020202020204" pitchFamily="34" charset="0"/>
              </a:rPr>
              <a:t>Si se usan muestras sin reemplazo, suele elegirse el 50% de los datos como tamaño de muestra</a:t>
            </a:r>
          </a:p>
          <a:p>
            <a:pPr marL="0" indent="0">
              <a:buNone/>
            </a:pPr>
            <a:r>
              <a:rPr lang="es-ES" sz="1800" dirty="0">
                <a:solidFill>
                  <a:schemeClr val="tx1"/>
                </a:solidFill>
                <a:latin typeface="Helvetica" panose="020B0604020202020204" pitchFamily="34" charset="0"/>
                <a:cs typeface="Helvetica" panose="020B0604020202020204" pitchFamily="34" charset="0"/>
              </a:rPr>
              <a:t>2. Luego se crea un modelo predictivo con cada set, obteniendo modelos diferentes</a:t>
            </a:r>
          </a:p>
          <a:p>
            <a:pPr marL="0" indent="0">
              <a:buNone/>
            </a:pPr>
            <a:r>
              <a:rPr lang="es-ES" sz="1800" dirty="0">
                <a:solidFill>
                  <a:schemeClr val="tx1"/>
                </a:solidFill>
                <a:latin typeface="Helvetica" panose="020B0604020202020204" pitchFamily="34" charset="0"/>
                <a:cs typeface="Helvetica" panose="020B0604020202020204" pitchFamily="34" charset="0"/>
              </a:rPr>
              <a:t>3. Luego se construye o ensambla un único modelo predictivo, que es el promedio de todos los modelos.</a:t>
            </a:r>
            <a:endParaRPr lang="es-MX" sz="1800" dirty="0">
              <a:solidFill>
                <a:schemeClr val="tx1"/>
              </a:solidFill>
              <a:latin typeface="Helvetica" panose="020B0604020202020204" pitchFamily="34" charset="0"/>
              <a:cs typeface="Helvetica" panose="020B0604020202020204" pitchFamily="34" charset="0"/>
            </a:endParaRPr>
          </a:p>
          <a:p>
            <a:pPr marL="139700" indent="0"/>
            <a:endParaRPr lang="es-MX" sz="1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3812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6A3CAE9-047B-4AB9-BF4D-036B7FABB884}"/>
              </a:ext>
            </a:extLst>
          </p:cNvPr>
          <p:cNvSpPr>
            <a:spLocks noGrp="1"/>
          </p:cNvSpPr>
          <p:nvPr>
            <p:ph type="body" idx="1"/>
          </p:nvPr>
        </p:nvSpPr>
        <p:spPr>
          <a:xfrm>
            <a:off x="397333" y="1628200"/>
            <a:ext cx="7976645" cy="2505650"/>
          </a:xfrm>
        </p:spPr>
        <p:txBody>
          <a:bodyPr/>
          <a:lstStyle/>
          <a:p>
            <a:pPr marL="139700" indent="0">
              <a:buNone/>
            </a:pPr>
            <a:r>
              <a:rPr lang="es-ES" dirty="0">
                <a:solidFill>
                  <a:schemeClr val="tx1"/>
                </a:solidFill>
                <a:latin typeface="Helvetica" panose="020B0604020202020204" pitchFamily="34" charset="0"/>
                <a:cs typeface="Helvetica" panose="020B0604020202020204" pitchFamily="34" charset="0"/>
              </a:rPr>
              <a:t>En forma resumida sigue este proceso:</a:t>
            </a:r>
          </a:p>
          <a:p>
            <a:pPr marL="139700" indent="0">
              <a:buNone/>
            </a:pPr>
            <a:r>
              <a:rPr lang="es-ES" dirty="0">
                <a:solidFill>
                  <a:schemeClr val="tx1"/>
                </a:solidFill>
                <a:latin typeface="Helvetica" panose="020B0604020202020204" pitchFamily="34" charset="0"/>
                <a:cs typeface="Helvetica" panose="020B0604020202020204" pitchFamily="34" charset="0"/>
              </a:rPr>
              <a:t>	Selecciona individuos al azar (usando muestreo con reemplazo) para crear diferentes 	    sets de datos.</a:t>
            </a:r>
          </a:p>
          <a:p>
            <a:pPr marL="139700" indent="0">
              <a:buNone/>
            </a:pPr>
            <a:r>
              <a:rPr lang="es-ES" dirty="0">
                <a:solidFill>
                  <a:schemeClr val="tx1"/>
                </a:solidFill>
                <a:latin typeface="Helvetica" panose="020B0604020202020204" pitchFamily="34" charset="0"/>
                <a:cs typeface="Helvetica" panose="020B0604020202020204" pitchFamily="34" charset="0"/>
              </a:rPr>
              <a:t>	Crea un árbol de decisión con cada set de datos, obteniendo diferentes arboles, ya que 	    cada set contiene diferentes individuos y diferentes variables en cada nodo.</a:t>
            </a:r>
          </a:p>
          <a:p>
            <a:pPr marL="139700" indent="0">
              <a:buNone/>
            </a:pPr>
            <a:r>
              <a:rPr lang="es-ES" dirty="0">
                <a:solidFill>
                  <a:schemeClr val="tx1"/>
                </a:solidFill>
                <a:latin typeface="Helvetica" panose="020B0604020202020204" pitchFamily="34" charset="0"/>
                <a:cs typeface="Helvetica" panose="020B0604020202020204" pitchFamily="34" charset="0"/>
              </a:rPr>
              <a:t>	Al crear los arboles se eligen variables al azar en cada nodo del árbol, dejando crecer 	    el árbol en profundidad (es decir, sin podar).</a:t>
            </a:r>
          </a:p>
          <a:p>
            <a:pPr marL="139700" indent="0">
              <a:buNone/>
            </a:pPr>
            <a:r>
              <a:rPr lang="es-ES" dirty="0">
                <a:solidFill>
                  <a:schemeClr val="tx1"/>
                </a:solidFill>
                <a:latin typeface="Helvetica" panose="020B0604020202020204" pitchFamily="34" charset="0"/>
                <a:cs typeface="Helvetica" panose="020B0604020202020204" pitchFamily="34" charset="0"/>
              </a:rPr>
              <a:t>	Predice los nuevos datos usando el "voto mayoritario", donde clasificará como 	    	    "positivo" si la mayoría de los arboles predicen la observación como positiva.</a:t>
            </a:r>
            <a:endParaRPr lang="es-MX" dirty="0">
              <a:solidFill>
                <a:schemeClr val="tx1"/>
              </a:solidFill>
              <a:latin typeface="Helvetica" panose="020B0604020202020204" pitchFamily="34" charset="0"/>
              <a:cs typeface="Helvetica" panose="020B0604020202020204" pitchFamily="34" charset="0"/>
            </a:endParaRPr>
          </a:p>
          <a:p>
            <a:endParaRPr lang="es-MX" dirty="0">
              <a:solidFill>
                <a:schemeClr val="tx1"/>
              </a:solidFill>
              <a:latin typeface="Helvetica" panose="020B0604020202020204" pitchFamily="34" charset="0"/>
              <a:cs typeface="Helvetica" panose="020B0604020202020204" pitchFamily="34" charset="0"/>
            </a:endParaRPr>
          </a:p>
        </p:txBody>
      </p:sp>
      <p:sp>
        <p:nvSpPr>
          <p:cNvPr id="5" name="Título 1">
            <a:extLst>
              <a:ext uri="{FF2B5EF4-FFF2-40B4-BE49-F238E27FC236}">
                <a16:creationId xmlns:a16="http://schemas.microsoft.com/office/drawing/2014/main" id="{EB0B7028-4454-4DDD-B597-2CCE997D50EC}"/>
              </a:ext>
            </a:extLst>
          </p:cNvPr>
          <p:cNvSpPr txBox="1">
            <a:spLocks/>
          </p:cNvSpPr>
          <p:nvPr/>
        </p:nvSpPr>
        <p:spPr>
          <a:xfrm>
            <a:off x="397333" y="597663"/>
            <a:ext cx="7535778" cy="846126"/>
          </a:xfrm>
          <a:prstGeom prst="rect">
            <a:avLst/>
          </a:prstGeom>
          <a:solidFill>
            <a:sysClr val="windowText" lastClr="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s-MX" sz="3600" b="0" i="0" u="none" strike="noStrike" kern="1200" cap="none" spc="0" normalizeH="0" baseline="0" noProof="0" dirty="0">
                <a:ln>
                  <a:noFill/>
                </a:ln>
                <a:solidFill>
                  <a:sysClr val="window" lastClr="FFFFFF"/>
                </a:solidFill>
                <a:effectLst/>
                <a:uLnTx/>
                <a:uFillTx/>
                <a:latin typeface="Harlow Solid Italic" panose="04030604020F02020D02" pitchFamily="82" charset="0"/>
              </a:rPr>
              <a:t>¿Cómo funciona el algoritmo?</a:t>
            </a:r>
            <a:endParaRPr kumimoji="0" lang="es-MX" sz="3600" b="0" i="0" u="none" strike="noStrike" kern="1200" cap="none" spc="0" normalizeH="0" baseline="0" noProof="0" dirty="0">
              <a:ln>
                <a:noFill/>
              </a:ln>
              <a:solidFill>
                <a:sysClr val="windowText" lastClr="000000"/>
              </a:solidFill>
              <a:effectLst/>
              <a:uLnTx/>
              <a:uFillTx/>
              <a:latin typeface="Harlow Solid Italic" panose="04030604020F02020D02" pitchFamily="82" charset="0"/>
            </a:endParaRPr>
          </a:p>
        </p:txBody>
      </p:sp>
    </p:spTree>
    <p:extLst>
      <p:ext uri="{BB962C8B-B14F-4D97-AF65-F5344CB8AC3E}">
        <p14:creationId xmlns:p14="http://schemas.microsoft.com/office/powerpoint/2010/main" val="124668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68E3493D-90B1-4CC0-9016-1A39F29ECC4A}"/>
              </a:ext>
            </a:extLst>
          </p:cNvPr>
          <p:cNvCxnSpPr/>
          <p:nvPr/>
        </p:nvCxnSpPr>
        <p:spPr>
          <a:xfrm>
            <a:off x="5841595" y="993914"/>
            <a:ext cx="0" cy="29513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Título 3">
            <a:extLst>
              <a:ext uri="{FF2B5EF4-FFF2-40B4-BE49-F238E27FC236}">
                <a16:creationId xmlns:a16="http://schemas.microsoft.com/office/drawing/2014/main" id="{2B081FD3-383C-42F3-B5FA-6E8C22D0F49B}"/>
              </a:ext>
            </a:extLst>
          </p:cNvPr>
          <p:cNvSpPr txBox="1">
            <a:spLocks/>
          </p:cNvSpPr>
          <p:nvPr/>
        </p:nvSpPr>
        <p:spPr>
          <a:xfrm>
            <a:off x="385010" y="993914"/>
            <a:ext cx="5204509" cy="2951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s-MX" sz="8800" b="0" i="0" u="none" strike="noStrike" kern="1200" cap="none" spc="-50" normalizeH="0" baseline="0" noProof="0" dirty="0">
                <a:ln>
                  <a:noFill/>
                </a:ln>
                <a:solidFill>
                  <a:srgbClr val="000000">
                    <a:lumMod val="85000"/>
                    <a:lumOff val="15000"/>
                  </a:srgbClr>
                </a:solidFill>
                <a:effectLst/>
                <a:uLnTx/>
                <a:uFillTx/>
                <a:latin typeface="Harlow Solid Italic" panose="04030604020F02020D02" pitchFamily="82" charset="0"/>
              </a:rPr>
              <a:t>Antes de empezar…</a:t>
            </a:r>
          </a:p>
        </p:txBody>
      </p:sp>
      <p:sp>
        <p:nvSpPr>
          <p:cNvPr id="19" name="Subtítulo 4">
            <a:extLst>
              <a:ext uri="{FF2B5EF4-FFF2-40B4-BE49-F238E27FC236}">
                <a16:creationId xmlns:a16="http://schemas.microsoft.com/office/drawing/2014/main" id="{519CF5C9-6FC0-4C0D-94E2-04D41B754493}"/>
              </a:ext>
            </a:extLst>
          </p:cNvPr>
          <p:cNvSpPr txBox="1">
            <a:spLocks/>
          </p:cNvSpPr>
          <p:nvPr/>
        </p:nvSpPr>
        <p:spPr>
          <a:xfrm>
            <a:off x="6093671" y="44745"/>
            <a:ext cx="3341488" cy="5054008"/>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1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1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1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1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None/>
              <a:tabLst/>
              <a:defRPr/>
            </a:pPr>
            <a:r>
              <a:rPr kumimoji="0" lang="es-MX" sz="2400" b="0" i="0" u="none" strike="noStrike" kern="1200" cap="all" spc="200" normalizeH="0" baseline="0" noProof="0" dirty="0">
                <a:ln>
                  <a:noFill/>
                </a:ln>
                <a:solidFill>
                  <a:srgbClr val="000000"/>
                </a:solidFill>
                <a:effectLst/>
                <a:uLnTx/>
                <a:uFillTx/>
                <a:latin typeface="Franklin Gothic Book" panose="020F0502020204030204"/>
                <a:ea typeface="+mn-ea"/>
                <a:cs typeface="+mn-cs"/>
              </a:rPr>
              <a:t>Elementos para hacer un buen MODELO DE predicción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CA6DA3E-5A4D-4F1B-983E-9B3171F63487}"/>
              </a:ext>
            </a:extLst>
          </p:cNvPr>
          <p:cNvSpPr txBox="1">
            <a:spLocks/>
          </p:cNvSpPr>
          <p:nvPr/>
        </p:nvSpPr>
        <p:spPr>
          <a:xfrm>
            <a:off x="378283" y="292863"/>
            <a:ext cx="7535778" cy="846126"/>
          </a:xfrm>
          <a:prstGeom prst="rect">
            <a:avLst/>
          </a:prstGeom>
          <a:solidFill>
            <a:sysClr val="windowText" lastClr="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s-MX" sz="3600" b="0" i="0" u="none" strike="noStrike" kern="1200" cap="none" spc="0" normalizeH="0" baseline="0" noProof="0" dirty="0">
                <a:ln>
                  <a:noFill/>
                </a:ln>
                <a:solidFill>
                  <a:sysClr val="window" lastClr="FFFFFF"/>
                </a:solidFill>
                <a:effectLst/>
                <a:uLnTx/>
                <a:uFillTx/>
                <a:latin typeface="Harlow Solid Italic" panose="04030604020F02020D02" pitchFamily="82" charset="0"/>
              </a:rPr>
              <a:t>¿Cómo funciona el algoritmo?</a:t>
            </a:r>
            <a:endParaRPr kumimoji="0" lang="es-MX" sz="3600" b="0" i="0" u="none" strike="noStrike" kern="1200" cap="none" spc="0" normalizeH="0" baseline="0" noProof="0" dirty="0">
              <a:ln>
                <a:noFill/>
              </a:ln>
              <a:solidFill>
                <a:sysClr val="windowText" lastClr="000000"/>
              </a:solidFill>
              <a:effectLst/>
              <a:uLnTx/>
              <a:uFillTx/>
              <a:latin typeface="Harlow Solid Italic" panose="04030604020F02020D02" pitchFamily="82" charset="0"/>
            </a:endParaRPr>
          </a:p>
        </p:txBody>
      </p:sp>
      <p:pic>
        <p:nvPicPr>
          <p:cNvPr id="7" name="Imagen 6">
            <a:extLst>
              <a:ext uri="{FF2B5EF4-FFF2-40B4-BE49-F238E27FC236}">
                <a16:creationId xmlns:a16="http://schemas.microsoft.com/office/drawing/2014/main" id="{282A1515-1C9B-4744-8ABB-A7ED1D08EAC8}"/>
              </a:ext>
            </a:extLst>
          </p:cNvPr>
          <p:cNvPicPr>
            <a:picLocks noChangeAspect="1"/>
          </p:cNvPicPr>
          <p:nvPr/>
        </p:nvPicPr>
        <p:blipFill>
          <a:blip r:embed="rId2"/>
          <a:stretch>
            <a:fillRect/>
          </a:stretch>
        </p:blipFill>
        <p:spPr>
          <a:xfrm>
            <a:off x="413790" y="1359953"/>
            <a:ext cx="8316420" cy="2748421"/>
          </a:xfrm>
          <a:prstGeom prst="rect">
            <a:avLst/>
          </a:prstGeom>
        </p:spPr>
      </p:pic>
    </p:spTree>
    <p:extLst>
      <p:ext uri="{BB962C8B-B14F-4D97-AF65-F5344CB8AC3E}">
        <p14:creationId xmlns:p14="http://schemas.microsoft.com/office/powerpoint/2010/main" val="2959801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EF3E7E7E-032D-46AC-BEBB-F824FF369BB2}"/>
              </a:ext>
            </a:extLst>
          </p:cNvPr>
          <p:cNvSpPr txBox="1">
            <a:spLocks/>
          </p:cNvSpPr>
          <p:nvPr/>
        </p:nvSpPr>
        <p:spPr>
          <a:xfrm>
            <a:off x="429125" y="365126"/>
            <a:ext cx="8474241" cy="1093067"/>
          </a:xfrm>
          <a:prstGeom prst="rect">
            <a:avLst/>
          </a:prstGeom>
          <a:solidFill>
            <a:sysClr val="windowText" lastClr="000000"/>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a:ln>
                  <a:noFill/>
                </a:ln>
                <a:solidFill>
                  <a:sysClr val="window" lastClr="FFFFFF"/>
                </a:solidFill>
                <a:effectLst/>
                <a:uLnTx/>
                <a:uFillTx/>
                <a:latin typeface="Harlow Solid Italic" panose="04030604020F02020D02" pitchFamily="82" charset="0"/>
              </a:rPr>
              <a:t>Diferencia entre un árbol de decisión y un Random forest</a:t>
            </a:r>
            <a:endParaRPr kumimoji="0" lang="es-MX" sz="4400" b="0" i="0" u="none" strike="noStrike" kern="1200" cap="none" spc="0" normalizeH="0" baseline="0" noProof="0" dirty="0">
              <a:ln>
                <a:noFill/>
              </a:ln>
              <a:solidFill>
                <a:sysClr val="window" lastClr="FFFFFF"/>
              </a:solidFill>
              <a:effectLst/>
              <a:uLnTx/>
              <a:uFillTx/>
              <a:latin typeface="Harlow Solid Italic" panose="04030604020F02020D02" pitchFamily="82" charset="0"/>
            </a:endParaRPr>
          </a:p>
        </p:txBody>
      </p:sp>
      <p:sp>
        <p:nvSpPr>
          <p:cNvPr id="8" name="Marcador de contenido 2">
            <a:extLst>
              <a:ext uri="{FF2B5EF4-FFF2-40B4-BE49-F238E27FC236}">
                <a16:creationId xmlns:a16="http://schemas.microsoft.com/office/drawing/2014/main" id="{4FE1FFBA-F231-4277-91D8-27196FB3FA4F}"/>
              </a:ext>
            </a:extLst>
          </p:cNvPr>
          <p:cNvSpPr txBox="1">
            <a:spLocks/>
          </p:cNvSpPr>
          <p:nvPr/>
        </p:nvSpPr>
        <p:spPr>
          <a:xfrm>
            <a:off x="429126" y="1678276"/>
            <a:ext cx="8474242" cy="1093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En la siguiente imagen puedes ver la diferencia entre el modelo aprendido por un árbol de decisión y un random forest cuando resuelven el mismo problema de regresión. Este random forest en particular, utiliza 100 árboles.</a:t>
            </a:r>
            <a:endParaRPr kumimoji="0" lang="es-MX"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endParaRPr>
          </a:p>
        </p:txBody>
      </p:sp>
      <p:pic>
        <p:nvPicPr>
          <p:cNvPr id="9" name="Imagen 8">
            <a:extLst>
              <a:ext uri="{FF2B5EF4-FFF2-40B4-BE49-F238E27FC236}">
                <a16:creationId xmlns:a16="http://schemas.microsoft.com/office/drawing/2014/main" id="{EE1F0F5B-5C72-4E42-A574-C1BB6D1FB6CC}"/>
              </a:ext>
            </a:extLst>
          </p:cNvPr>
          <p:cNvPicPr>
            <a:picLocks noChangeAspect="1"/>
          </p:cNvPicPr>
          <p:nvPr/>
        </p:nvPicPr>
        <p:blipFill>
          <a:blip r:embed="rId2"/>
          <a:stretch>
            <a:fillRect/>
          </a:stretch>
        </p:blipFill>
        <p:spPr>
          <a:xfrm>
            <a:off x="1985715" y="2478746"/>
            <a:ext cx="7037966" cy="2516195"/>
          </a:xfrm>
          <a:prstGeom prst="rect">
            <a:avLst/>
          </a:prstGeom>
        </p:spPr>
      </p:pic>
    </p:spTree>
    <p:extLst>
      <p:ext uri="{BB962C8B-B14F-4D97-AF65-F5344CB8AC3E}">
        <p14:creationId xmlns:p14="http://schemas.microsoft.com/office/powerpoint/2010/main" val="342225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12197B-505E-4D71-BFEC-ADD043A7E45A}"/>
              </a:ext>
            </a:extLst>
          </p:cNvPr>
          <p:cNvSpPr txBox="1">
            <a:spLocks/>
          </p:cNvSpPr>
          <p:nvPr/>
        </p:nvSpPr>
        <p:spPr>
          <a:xfrm>
            <a:off x="647700" y="288760"/>
            <a:ext cx="7848600" cy="848476"/>
          </a:xfrm>
          <a:prstGeom prst="rect">
            <a:avLst/>
          </a:prstGeom>
          <a:solidFill>
            <a:sysClr val="windowText" lastClr="000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4400" b="0" i="0" u="none" strike="noStrike" kern="1200" cap="none" spc="0" normalizeH="0" baseline="0" noProof="0" dirty="0">
                <a:ln>
                  <a:noFill/>
                </a:ln>
                <a:solidFill>
                  <a:sysClr val="window" lastClr="FFFFFF"/>
                </a:solidFill>
                <a:effectLst/>
                <a:uLnTx/>
                <a:uFillTx/>
                <a:latin typeface="Harlow Solid Italic" panose="04030604020F02020D02" pitchFamily="82" charset="0"/>
              </a:rPr>
              <a:t>Ventajas y Desventajas</a:t>
            </a:r>
          </a:p>
        </p:txBody>
      </p:sp>
      <p:sp>
        <p:nvSpPr>
          <p:cNvPr id="8" name="Marcador de contenido 2">
            <a:extLst>
              <a:ext uri="{FF2B5EF4-FFF2-40B4-BE49-F238E27FC236}">
                <a16:creationId xmlns:a16="http://schemas.microsoft.com/office/drawing/2014/main" id="{8FF4F0DB-DDA3-40B8-BF18-B66C93DFE8BD}"/>
              </a:ext>
            </a:extLst>
          </p:cNvPr>
          <p:cNvSpPr txBox="1">
            <a:spLocks/>
          </p:cNvSpPr>
          <p:nvPr/>
        </p:nvSpPr>
        <p:spPr>
          <a:xfrm>
            <a:off x="497305" y="1313698"/>
            <a:ext cx="8229600" cy="2984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Dato que un random forest es un conjunto de árboles de decisión, y los árboles son modelos no-paramétricos, los random forests tienen las mismas ventajas y desventajas de los modelos no-paramétricos: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s-ES" sz="1800" b="0" i="0" u="sng"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Ventaja:</a:t>
            </a:r>
            <a:r>
              <a:rPr kumimoji="0" lang="es-E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 pueden aprender cualquier correspondencia entre datos de entrada y resultado a predecir</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s-ES" sz="1800" b="0" i="0" u="sng"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Desventaja:</a:t>
            </a:r>
            <a:r>
              <a:rPr kumimoji="0" lang="es-E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 no son buenos extrapolando… porque no siguen un modelo conocido</a:t>
            </a:r>
            <a:endParaRPr kumimoji="0" lang="es-MX"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endParaRPr>
          </a:p>
        </p:txBody>
      </p:sp>
      <p:pic>
        <p:nvPicPr>
          <p:cNvPr id="9" name="Picture 4" descr="Pros And Cons Icons - Download Free Vector Icons | Noun Project">
            <a:extLst>
              <a:ext uri="{FF2B5EF4-FFF2-40B4-BE49-F238E27FC236}">
                <a16:creationId xmlns:a16="http://schemas.microsoft.com/office/drawing/2014/main" id="{6465AD4B-852C-45BA-968C-1CCE8C194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336" y="3089313"/>
            <a:ext cx="1469713" cy="151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981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8" name="Título 5">
            <a:extLst>
              <a:ext uri="{FF2B5EF4-FFF2-40B4-BE49-F238E27FC236}">
                <a16:creationId xmlns:a16="http://schemas.microsoft.com/office/drawing/2014/main" id="{88DE088B-AD3A-4A17-8E89-B495AD2B12C4}"/>
              </a:ext>
            </a:extLst>
          </p:cNvPr>
          <p:cNvSpPr>
            <a:spLocks noGrp="1"/>
          </p:cNvSpPr>
          <p:nvPr>
            <p:ph type="title"/>
          </p:nvPr>
        </p:nvSpPr>
        <p:spPr>
          <a:xfrm>
            <a:off x="1130475" y="1983707"/>
            <a:ext cx="6883050" cy="1176086"/>
          </a:xfrm>
        </p:spPr>
        <p:txBody>
          <a:bodyPr/>
          <a:lstStyle/>
          <a:p>
            <a:r>
              <a:rPr lang="es-ES" sz="5400" dirty="0">
                <a:latin typeface="Harlow Solid Italic" panose="04030604020F02020D02" pitchFamily="82" charset="0"/>
              </a:rPr>
              <a:t>Validación cruzada</a:t>
            </a:r>
            <a:endParaRPr lang="es-MX" sz="5400" dirty="0">
              <a:latin typeface="Harlow Solid Italic" panose="04030604020F02020D02" pitchFamily="82" charset="0"/>
            </a:endParaRPr>
          </a:p>
        </p:txBody>
      </p:sp>
    </p:spTree>
    <p:extLst>
      <p:ext uri="{BB962C8B-B14F-4D97-AF65-F5344CB8AC3E}">
        <p14:creationId xmlns:p14="http://schemas.microsoft.com/office/powerpoint/2010/main" val="3710645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15" name="Título 1">
            <a:extLst>
              <a:ext uri="{FF2B5EF4-FFF2-40B4-BE49-F238E27FC236}">
                <a16:creationId xmlns:a16="http://schemas.microsoft.com/office/drawing/2014/main" id="{E46E883F-FBB4-434A-A245-E9CF33F2CDDE}"/>
              </a:ext>
            </a:extLst>
          </p:cNvPr>
          <p:cNvSpPr txBox="1">
            <a:spLocks/>
          </p:cNvSpPr>
          <p:nvPr/>
        </p:nvSpPr>
        <p:spPr>
          <a:xfrm>
            <a:off x="279133" y="1734076"/>
            <a:ext cx="4076299"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47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Validación cruzada</a:t>
            </a:r>
          </a:p>
        </p:txBody>
      </p:sp>
      <p:sp>
        <p:nvSpPr>
          <p:cNvPr id="16" name="Marcador de contenido 2">
            <a:extLst>
              <a:ext uri="{FF2B5EF4-FFF2-40B4-BE49-F238E27FC236}">
                <a16:creationId xmlns:a16="http://schemas.microsoft.com/office/drawing/2014/main" id="{D663B197-2408-4705-AA41-52FCB0630832}"/>
              </a:ext>
            </a:extLst>
          </p:cNvPr>
          <p:cNvSpPr txBox="1">
            <a:spLocks/>
          </p:cNvSpPr>
          <p:nvPr/>
        </p:nvSpPr>
        <p:spPr>
          <a:xfrm>
            <a:off x="4355432" y="856918"/>
            <a:ext cx="4788568"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r>
              <a:rPr kumimoji="0" lang="es-MX" sz="18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Se emplea para estimar el </a:t>
            </a:r>
            <a:r>
              <a:rPr kumimoji="0" lang="es-MX" sz="1800" b="1" i="1"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test</a:t>
            </a:r>
            <a:r>
              <a:rPr kumimoji="0" lang="es-MX" sz="1800" b="0" i="1"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a:t>
            </a:r>
            <a:r>
              <a:rPr kumimoji="0" lang="es-MX" sz="1800" b="1" i="1"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error rate</a:t>
            </a:r>
            <a:r>
              <a:rPr kumimoji="0" lang="es-MX" sz="1800" b="1"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a:t>
            </a:r>
            <a:r>
              <a:rPr kumimoji="0" lang="es-MX" sz="18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de un modelo y así evaluar su capacidad predictiva, a este proceso se le conoce como </a:t>
            </a:r>
            <a:r>
              <a:rPr kumimoji="0" lang="es-MX" sz="1800" b="1" i="1"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model assessment</a:t>
            </a:r>
            <a:r>
              <a:rPr kumimoji="0" lang="es-MX" sz="18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 También se puede emplear para seleccionar el nivel de flexibilidad adecuado.</a:t>
            </a:r>
          </a:p>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endParaRPr kumimoji="0" lang="es-MX" sz="1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endParaRPr>
          </a:p>
          <a:p>
            <a:pPr marL="91440" marR="0" lvl="0" indent="-91440" algn="ctr"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r>
              <a:rPr kumimoji="0" lang="es-MX" sz="1800" b="1"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Validación simple</a:t>
            </a:r>
            <a:br>
              <a:rPr kumimoji="0" lang="es-MX" sz="1800" b="1"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br>
            <a:r>
              <a:rPr kumimoji="0" lang="es-MX" sz="1800" b="1"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rPr>
              <a:t>Leave One Out Cross-Validation (LOOCV)K-Fold Cross Validation</a:t>
            </a:r>
          </a:p>
          <a:p>
            <a:pPr marL="0" marR="0" lvl="0" indent="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None/>
              <a:tabLst/>
              <a:defRPr/>
            </a:pPr>
            <a:endParaRPr kumimoji="0" lang="es-MX" sz="1600" b="0" i="0" u="none" strike="noStrike" kern="1200" cap="none" spc="0" normalizeH="0" baseline="0" noProof="0" dirty="0">
              <a:ln>
                <a:noFill/>
              </a:ln>
              <a:solidFill>
                <a:schemeClr val="tx1"/>
              </a:solidFill>
              <a:effectLst/>
              <a:uLnTx/>
              <a:uFillTx/>
              <a:latin typeface="Helvetica" panose="020B0604020202020204" pitchFamily="34" charset="0"/>
              <a:cs typeface="Helvetica"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Título 3">
            <a:extLst>
              <a:ext uri="{FF2B5EF4-FFF2-40B4-BE49-F238E27FC236}">
                <a16:creationId xmlns:a16="http://schemas.microsoft.com/office/drawing/2014/main" id="{779B5252-C153-4438-8E0B-80F5E26715B6}"/>
              </a:ext>
            </a:extLst>
          </p:cNvPr>
          <p:cNvSpPr txBox="1">
            <a:spLocks/>
          </p:cNvSpPr>
          <p:nvPr/>
        </p:nvSpPr>
        <p:spPr>
          <a:xfrm>
            <a:off x="-457200" y="325815"/>
            <a:ext cx="10058400" cy="3566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12000"/>
              <a:buFont typeface="Abril Fatface"/>
              <a:buNone/>
              <a:defRPr sz="12000" b="0" i="0" u="none" strike="noStrike" cap="none">
                <a:solidFill>
                  <a:schemeClr val="lt1"/>
                </a:solidFill>
                <a:latin typeface="Abril Fatface"/>
                <a:ea typeface="Abril Fatface"/>
                <a:cs typeface="Abril Fatface"/>
                <a:sym typeface="Abril Fatface"/>
              </a:defRPr>
            </a:lvl9pPr>
          </a:lstStyle>
          <a:p>
            <a:r>
              <a:rPr lang="es-MX" sz="10000" dirty="0"/>
              <a:t>MÉTRICAS DE EFICACIA</a:t>
            </a:r>
          </a:p>
        </p:txBody>
      </p:sp>
      <p:sp>
        <p:nvSpPr>
          <p:cNvPr id="9" name="Subtítulo 4">
            <a:extLst>
              <a:ext uri="{FF2B5EF4-FFF2-40B4-BE49-F238E27FC236}">
                <a16:creationId xmlns:a16="http://schemas.microsoft.com/office/drawing/2014/main" id="{147EB46A-3B5B-431B-9114-72345EC90C35}"/>
              </a:ext>
            </a:extLst>
          </p:cNvPr>
          <p:cNvSpPr>
            <a:spLocks noGrp="1"/>
          </p:cNvSpPr>
          <p:nvPr>
            <p:ph type="subTitle" idx="1"/>
          </p:nvPr>
        </p:nvSpPr>
        <p:spPr>
          <a:xfrm>
            <a:off x="-457200" y="4000500"/>
            <a:ext cx="10058400" cy="1143000"/>
          </a:xfrm>
        </p:spPr>
        <p:txBody>
          <a:bodyPr/>
          <a:lstStyle/>
          <a:p>
            <a:r>
              <a:rPr lang="es-MX" sz="2000" dirty="0"/>
              <a:t>PARA DATOS NUMÉRICOS Y CATEGÓRICOS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37" name="Imagen 36">
            <a:extLst>
              <a:ext uri="{FF2B5EF4-FFF2-40B4-BE49-F238E27FC236}">
                <a16:creationId xmlns:a16="http://schemas.microsoft.com/office/drawing/2014/main" id="{02A45360-8299-43B1-A774-58080EB87B79}"/>
              </a:ext>
            </a:extLst>
          </p:cNvPr>
          <p:cNvPicPr>
            <a:picLocks noChangeAspect="1"/>
          </p:cNvPicPr>
          <p:nvPr/>
        </p:nvPicPr>
        <p:blipFill>
          <a:blip r:embed="rId3"/>
          <a:stretch>
            <a:fillRect/>
          </a:stretch>
        </p:blipFill>
        <p:spPr>
          <a:xfrm>
            <a:off x="4412998" y="1693557"/>
            <a:ext cx="2195478" cy="1756383"/>
          </a:xfrm>
          <a:prstGeom prst="rect">
            <a:avLst/>
          </a:prstGeom>
        </p:spPr>
      </p:pic>
      <p:pic>
        <p:nvPicPr>
          <p:cNvPr id="38" name="Imagen 37">
            <a:extLst>
              <a:ext uri="{FF2B5EF4-FFF2-40B4-BE49-F238E27FC236}">
                <a16:creationId xmlns:a16="http://schemas.microsoft.com/office/drawing/2014/main" id="{0A5E1DD2-FB00-4450-96D9-33B90B6EAEDA}"/>
              </a:ext>
            </a:extLst>
          </p:cNvPr>
          <p:cNvPicPr>
            <a:picLocks noChangeAspect="1"/>
          </p:cNvPicPr>
          <p:nvPr/>
        </p:nvPicPr>
        <p:blipFill>
          <a:blip r:embed="rId4"/>
          <a:stretch>
            <a:fillRect/>
          </a:stretch>
        </p:blipFill>
        <p:spPr>
          <a:xfrm>
            <a:off x="6735274" y="1543745"/>
            <a:ext cx="2372319" cy="2056009"/>
          </a:xfrm>
          <a:prstGeom prst="rect">
            <a:avLst/>
          </a:prstGeom>
        </p:spPr>
      </p:pic>
      <p:graphicFrame>
        <p:nvGraphicFramePr>
          <p:cNvPr id="39" name="Marcador de contenido 18">
            <a:extLst>
              <a:ext uri="{FF2B5EF4-FFF2-40B4-BE49-F238E27FC236}">
                <a16:creationId xmlns:a16="http://schemas.microsoft.com/office/drawing/2014/main" id="{6015CD7A-6983-42BC-8A72-5A6784D0A58C}"/>
              </a:ext>
            </a:extLst>
          </p:cNvPr>
          <p:cNvGraphicFramePr>
            <a:graphicFrameLocks/>
          </p:cNvGraphicFramePr>
          <p:nvPr>
            <p:extLst>
              <p:ext uri="{D42A27DB-BD31-4B8C-83A1-F6EECF244321}">
                <p14:modId xmlns:p14="http://schemas.microsoft.com/office/powerpoint/2010/main" val="57111200"/>
              </p:ext>
            </p:extLst>
          </p:nvPr>
        </p:nvGraphicFramePr>
        <p:xfrm>
          <a:off x="-11719" y="625641"/>
          <a:ext cx="4376591" cy="43073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23" name="Título 1">
            <a:extLst>
              <a:ext uri="{FF2B5EF4-FFF2-40B4-BE49-F238E27FC236}">
                <a16:creationId xmlns:a16="http://schemas.microsoft.com/office/drawing/2014/main" id="{ECB661FA-1FD2-43F3-901B-1891BAF989DF}"/>
              </a:ext>
            </a:extLst>
          </p:cNvPr>
          <p:cNvSpPr txBox="1">
            <a:spLocks/>
          </p:cNvSpPr>
          <p:nvPr/>
        </p:nvSpPr>
        <p:spPr>
          <a:xfrm>
            <a:off x="3722399" y="48126"/>
            <a:ext cx="3793559" cy="8325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4400" b="0" i="0" u="none" strike="noStrike" kern="1200" cap="none" spc="0" normalizeH="0" baseline="0" noProof="0" dirty="0">
                <a:ln>
                  <a:noFill/>
                </a:ln>
                <a:solidFill>
                  <a:sysClr val="windowText" lastClr="000000"/>
                </a:solidFill>
                <a:effectLst/>
                <a:uLnTx/>
                <a:uFillTx/>
                <a:latin typeface="Harlow Solid Italic" panose="04030604020F02020D02" pitchFamily="82" charset="0"/>
              </a:rPr>
              <a:t>Ejemplo:</a:t>
            </a:r>
          </a:p>
        </p:txBody>
      </p:sp>
      <p:sp>
        <p:nvSpPr>
          <p:cNvPr id="24" name="Marcador de contenido 3">
            <a:extLst>
              <a:ext uri="{FF2B5EF4-FFF2-40B4-BE49-F238E27FC236}">
                <a16:creationId xmlns:a16="http://schemas.microsoft.com/office/drawing/2014/main" id="{C10BFB04-902B-407C-9072-79A9D48A22F6}"/>
              </a:ext>
            </a:extLst>
          </p:cNvPr>
          <p:cNvSpPr txBox="1">
            <a:spLocks/>
          </p:cNvSpPr>
          <p:nvPr/>
        </p:nvSpPr>
        <p:spPr>
          <a:xfrm>
            <a:off x="3761884" y="1031506"/>
            <a:ext cx="5157516" cy="3933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1800" b="1"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Planeación del problema:</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kumimoji="0" lang="es-MX" sz="16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Se tienen los datos de un conjunto de personas a las que se les medidores de actividad física en piernas, brazos y torso, posteriormente se les pidió que levantaran cierto peso y se calificó cómo hicieron el ejercicio de la A a la E (siendo la A la mejor ejecución y E la peor ejecución)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1800" b="1"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Objetivo:</a:t>
            </a:r>
          </a:p>
          <a:p>
            <a:pPr marR="0" lvl="1" algn="l" defTabSz="914400" rtl="0" eaLnBrk="1" fontAlgn="auto" latinLnBrk="0" hangingPunct="1">
              <a:lnSpc>
                <a:spcPct val="90000"/>
              </a:lnSpc>
              <a:spcBef>
                <a:spcPts val="500"/>
              </a:spcBef>
              <a:spcAft>
                <a:spcPts val="0"/>
              </a:spcAft>
              <a:buClrTx/>
              <a:buSzTx/>
              <a:buFont typeface="Wingdings" panose="05000000000000000000" pitchFamily="2" charset="2"/>
              <a:buChar char="ü"/>
              <a:tabLst/>
              <a:defRPr/>
            </a:pPr>
            <a:r>
              <a:rPr kumimoji="0" lang="es-MX" sz="16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 Sabiendo la cantidad de actividad física que se hizo y en qué parte del cuerpo se concentró, predecir qué tan bien o mal una persona hizo dicho ejercicio</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s-MX" sz="16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endParaRPr>
          </a:p>
        </p:txBody>
      </p:sp>
      <p:pic>
        <p:nvPicPr>
          <p:cNvPr id="25" name="Imagen 24">
            <a:extLst>
              <a:ext uri="{FF2B5EF4-FFF2-40B4-BE49-F238E27FC236}">
                <a16:creationId xmlns:a16="http://schemas.microsoft.com/office/drawing/2014/main" id="{E4985847-077F-434B-B782-7DA625190EC6}"/>
              </a:ext>
            </a:extLst>
          </p:cNvPr>
          <p:cNvPicPr>
            <a:picLocks noChangeAspect="1"/>
          </p:cNvPicPr>
          <p:nvPr/>
        </p:nvPicPr>
        <p:blipFill rotWithShape="1">
          <a:blip r:embed="rId3"/>
          <a:srcRect l="27491" r="15223"/>
          <a:stretch/>
        </p:blipFill>
        <p:spPr>
          <a:xfrm>
            <a:off x="20" y="10"/>
            <a:ext cx="3476677" cy="5143490"/>
          </a:xfrm>
          <a:prstGeom prst="rect">
            <a:avLst/>
          </a:prstGeom>
          <a:effectLst/>
        </p:spPr>
      </p:pic>
      <p:sp>
        <p:nvSpPr>
          <p:cNvPr id="26" name="CuadroTexto 25">
            <a:extLst>
              <a:ext uri="{FF2B5EF4-FFF2-40B4-BE49-F238E27FC236}">
                <a16:creationId xmlns:a16="http://schemas.microsoft.com/office/drawing/2014/main" id="{D117DE50-6C45-45A3-8300-9E432B8B5930}"/>
              </a:ext>
            </a:extLst>
          </p:cNvPr>
          <p:cNvSpPr txBox="1"/>
          <p:nvPr/>
        </p:nvSpPr>
        <p:spPr>
          <a:xfrm>
            <a:off x="3537305" y="4691999"/>
            <a:ext cx="5606675" cy="646331"/>
          </a:xfrm>
          <a:prstGeom prst="rect">
            <a:avLst/>
          </a:prstGeom>
          <a:noFill/>
        </p:spPr>
        <p:txBody>
          <a:bodyPr wrap="square" rtlCol="0">
            <a:spAutoFit/>
          </a:bodyPr>
          <a:lstStyle/>
          <a:p>
            <a:pPr>
              <a:buClrTx/>
              <a:buFontTx/>
              <a:buNone/>
            </a:pPr>
            <a:r>
              <a:rPr lang="es-MX" sz="1200" kern="1200" dirty="0">
                <a:solidFill>
                  <a:schemeClr val="bg1"/>
                </a:solidFill>
                <a:latin typeface="Calibri" panose="020F0502020204030204"/>
                <a:ea typeface="+mn-ea"/>
                <a:cs typeface="+mn-cs"/>
              </a:rPr>
              <a:t>More information is available from the website here: </a:t>
            </a:r>
            <a:r>
              <a:rPr lang="es-MX" sz="1200" kern="1200" dirty="0">
                <a:solidFill>
                  <a:schemeClr val="bg1"/>
                </a:solidFill>
                <a:latin typeface="Calibri" panose="020F0502020204030204"/>
                <a:ea typeface="+mn-ea"/>
                <a:cs typeface="+mn-cs"/>
                <a:hlinkClick r:id="rId4">
                  <a:extLst>
                    <a:ext uri="{A12FA001-AC4F-418D-AE19-62706E023703}">
                      <ahyp:hlinkClr xmlns:ahyp="http://schemas.microsoft.com/office/drawing/2018/hyperlinkcolor" val="tx"/>
                    </a:ext>
                  </a:extLst>
                </a:hlinkClick>
              </a:rPr>
              <a:t>http://groupware.les.inf.puc-rio.br/har</a:t>
            </a:r>
            <a:r>
              <a:rPr lang="es-MX" sz="1200" kern="1200" dirty="0">
                <a:solidFill>
                  <a:schemeClr val="bg1"/>
                </a:solidFill>
                <a:latin typeface="Calibri" panose="020F0502020204030204"/>
                <a:ea typeface="+mn-ea"/>
                <a:cs typeface="+mn-cs"/>
              </a:rPr>
              <a:t> (see the section on the Weight Lifting Exercise Dataset). </a:t>
            </a:r>
            <a:endParaRPr lang="es-MX" sz="1100" kern="1200" dirty="0">
              <a:solidFill>
                <a:schemeClr val="bg1"/>
              </a:solidFill>
              <a:latin typeface="Calibri" panose="020F0502020204030204"/>
              <a:ea typeface="+mn-ea"/>
              <a:cs typeface="+mn-cs"/>
            </a:endParaRPr>
          </a:p>
          <a:p>
            <a:pPr>
              <a:buClrTx/>
              <a:buFontTx/>
              <a:buNone/>
            </a:pPr>
            <a:endParaRPr lang="es-MX" sz="1200" kern="1200" dirty="0">
              <a:solidFill>
                <a:schemeClr val="bg1"/>
              </a:solidFill>
              <a:latin typeface="Calibri" panose="020F0502020204030204"/>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373E85D-B4C5-4C7E-B1B5-B4B7A61FDCBC}"/>
              </a:ext>
            </a:extLst>
          </p:cNvPr>
          <p:cNvSpPr txBox="1">
            <a:spLocks/>
          </p:cNvSpPr>
          <p:nvPr/>
        </p:nvSpPr>
        <p:spPr>
          <a:xfrm>
            <a:off x="158259" y="545055"/>
            <a:ext cx="8845776" cy="786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MX" sz="4000" dirty="0">
                <a:solidFill>
                  <a:sysClr val="windowText" lastClr="000000"/>
                </a:solidFill>
                <a:latin typeface="Harlow Solid Italic" panose="04030604020F02020D02" pitchFamily="82" charset="0"/>
              </a:rPr>
              <a:t>C</a:t>
            </a:r>
            <a:r>
              <a:rPr kumimoji="0" lang="es-MX" sz="4000" b="0" i="0" u="none" strike="noStrike" kern="1200" cap="none" spc="0" normalizeH="0" baseline="0" noProof="0" dirty="0">
                <a:ln>
                  <a:noFill/>
                </a:ln>
                <a:solidFill>
                  <a:sysClr val="windowText" lastClr="000000"/>
                </a:solidFill>
                <a:effectLst/>
                <a:uLnTx/>
                <a:uFillTx/>
                <a:latin typeface="Harlow Solid Italic" panose="04030604020F02020D02" pitchFamily="82" charset="0"/>
              </a:rPr>
              <a:t>carga, exploración y depuración de datos</a:t>
            </a:r>
          </a:p>
        </p:txBody>
      </p:sp>
      <p:graphicFrame>
        <p:nvGraphicFramePr>
          <p:cNvPr id="7" name="Marcador de contenido 2">
            <a:extLst>
              <a:ext uri="{FF2B5EF4-FFF2-40B4-BE49-F238E27FC236}">
                <a16:creationId xmlns:a16="http://schemas.microsoft.com/office/drawing/2014/main" id="{AFCC9243-C1E6-4186-8DDE-CA284BD8BD68}"/>
              </a:ext>
            </a:extLst>
          </p:cNvPr>
          <p:cNvGraphicFramePr>
            <a:graphicFrameLocks/>
          </p:cNvGraphicFramePr>
          <p:nvPr>
            <p:extLst>
              <p:ext uri="{D42A27DB-BD31-4B8C-83A1-F6EECF244321}">
                <p14:modId xmlns:p14="http://schemas.microsoft.com/office/powerpoint/2010/main" val="2572579680"/>
              </p:ext>
            </p:extLst>
          </p:nvPr>
        </p:nvGraphicFramePr>
        <p:xfrm>
          <a:off x="156007" y="721895"/>
          <a:ext cx="8843211" cy="4132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663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645A1E6-7117-4AA3-AEBD-EE7EACEF5A6C}"/>
              </a:ext>
            </a:extLst>
          </p:cNvPr>
          <p:cNvPicPr>
            <a:picLocks noChangeAspect="1"/>
          </p:cNvPicPr>
          <p:nvPr/>
        </p:nvPicPr>
        <p:blipFill rotWithShape="1">
          <a:blip r:embed="rId2"/>
          <a:srcRect t="4494" b="3370"/>
          <a:stretch/>
        </p:blipFill>
        <p:spPr>
          <a:xfrm>
            <a:off x="-1" y="24063"/>
            <a:ext cx="9144001" cy="4236204"/>
          </a:xfrm>
          <a:prstGeom prst="rect">
            <a:avLst/>
          </a:prstGeom>
        </p:spPr>
      </p:pic>
    </p:spTree>
    <p:extLst>
      <p:ext uri="{BB962C8B-B14F-4D97-AF65-F5344CB8AC3E}">
        <p14:creationId xmlns:p14="http://schemas.microsoft.com/office/powerpoint/2010/main" val="145985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2">
            <a:extLst>
              <a:ext uri="{FF2B5EF4-FFF2-40B4-BE49-F238E27FC236}">
                <a16:creationId xmlns:a16="http://schemas.microsoft.com/office/drawing/2014/main" id="{02786CCC-0CB8-4040-A845-6398E7BB7AF3}"/>
              </a:ext>
            </a:extLst>
          </p:cNvPr>
          <p:cNvGraphicFramePr>
            <a:graphicFrameLocks/>
          </p:cNvGraphicFramePr>
          <p:nvPr>
            <p:extLst>
              <p:ext uri="{D42A27DB-BD31-4B8C-83A1-F6EECF244321}">
                <p14:modId xmlns:p14="http://schemas.microsoft.com/office/powerpoint/2010/main" val="263983483"/>
              </p:ext>
            </p:extLst>
          </p:nvPr>
        </p:nvGraphicFramePr>
        <p:xfrm>
          <a:off x="0" y="1064660"/>
          <a:ext cx="9041642"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a:extLst>
              <a:ext uri="{FF2B5EF4-FFF2-40B4-BE49-F238E27FC236}">
                <a16:creationId xmlns:a16="http://schemas.microsoft.com/office/drawing/2014/main" id="{B03BDE6B-A459-4D08-B831-91A42D6BDA74}"/>
              </a:ext>
            </a:extLst>
          </p:cNvPr>
          <p:cNvPicPr>
            <a:picLocks noChangeAspect="1"/>
          </p:cNvPicPr>
          <p:nvPr/>
        </p:nvPicPr>
        <p:blipFill>
          <a:blip r:embed="rId7"/>
          <a:stretch>
            <a:fillRect/>
          </a:stretch>
        </p:blipFill>
        <p:spPr>
          <a:xfrm>
            <a:off x="450376" y="281968"/>
            <a:ext cx="9144000" cy="1565384"/>
          </a:xfrm>
          <a:prstGeom prst="rect">
            <a:avLst/>
          </a:prstGeom>
        </p:spPr>
      </p:pic>
    </p:spTree>
    <p:extLst>
      <p:ext uri="{BB962C8B-B14F-4D97-AF65-F5344CB8AC3E}">
        <p14:creationId xmlns:p14="http://schemas.microsoft.com/office/powerpoint/2010/main" val="252698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A5AF0A3-8A27-4592-957D-40DBA07E0192}"/>
              </a:ext>
            </a:extLst>
          </p:cNvPr>
          <p:cNvPicPr>
            <a:picLocks noChangeAspect="1"/>
          </p:cNvPicPr>
          <p:nvPr/>
        </p:nvPicPr>
        <p:blipFill rotWithShape="1">
          <a:blip r:embed="rId2"/>
          <a:srcRect t="10023"/>
          <a:stretch/>
        </p:blipFill>
        <p:spPr>
          <a:xfrm>
            <a:off x="388097" y="0"/>
            <a:ext cx="8367805" cy="4235116"/>
          </a:xfrm>
          <a:prstGeom prst="rect">
            <a:avLst/>
          </a:prstGeom>
        </p:spPr>
      </p:pic>
    </p:spTree>
    <p:extLst>
      <p:ext uri="{BB962C8B-B14F-4D97-AF65-F5344CB8AC3E}">
        <p14:creationId xmlns:p14="http://schemas.microsoft.com/office/powerpoint/2010/main" val="2667309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5A6AA11-ADB8-4220-85F7-21C1C06B50FD}"/>
              </a:ext>
            </a:extLst>
          </p:cNvPr>
          <p:cNvPicPr>
            <a:picLocks noChangeAspect="1"/>
          </p:cNvPicPr>
          <p:nvPr/>
        </p:nvPicPr>
        <p:blipFill rotWithShape="1">
          <a:blip r:embed="rId2"/>
          <a:srcRect t="8421" b="6432"/>
          <a:stretch/>
        </p:blipFill>
        <p:spPr>
          <a:xfrm>
            <a:off x="629081" y="478257"/>
            <a:ext cx="7837711" cy="3753851"/>
          </a:xfrm>
          <a:prstGeom prst="rect">
            <a:avLst/>
          </a:prstGeom>
        </p:spPr>
      </p:pic>
    </p:spTree>
    <p:extLst>
      <p:ext uri="{BB962C8B-B14F-4D97-AF65-F5344CB8AC3E}">
        <p14:creationId xmlns:p14="http://schemas.microsoft.com/office/powerpoint/2010/main" val="3685099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39445A-BE25-4292-AD62-DFD8CAEFEFE8}"/>
              </a:ext>
            </a:extLst>
          </p:cNvPr>
          <p:cNvPicPr>
            <a:picLocks noChangeAspect="1"/>
          </p:cNvPicPr>
          <p:nvPr/>
        </p:nvPicPr>
        <p:blipFill rotWithShape="1">
          <a:blip r:embed="rId2"/>
          <a:srcRect t="16121" b="1"/>
          <a:stretch/>
        </p:blipFill>
        <p:spPr>
          <a:xfrm>
            <a:off x="529389" y="448049"/>
            <a:ext cx="8109285" cy="3826124"/>
          </a:xfrm>
          <a:prstGeom prst="rect">
            <a:avLst/>
          </a:prstGeom>
        </p:spPr>
      </p:pic>
    </p:spTree>
    <p:extLst>
      <p:ext uri="{BB962C8B-B14F-4D97-AF65-F5344CB8AC3E}">
        <p14:creationId xmlns:p14="http://schemas.microsoft.com/office/powerpoint/2010/main" val="1531226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9003680-8B56-40C3-9631-031007BE0E44}"/>
              </a:ext>
            </a:extLst>
          </p:cNvPr>
          <p:cNvPicPr>
            <a:picLocks noChangeAspect="1"/>
          </p:cNvPicPr>
          <p:nvPr/>
        </p:nvPicPr>
        <p:blipFill rotWithShape="1">
          <a:blip r:embed="rId2"/>
          <a:srcRect b="32164"/>
          <a:stretch/>
        </p:blipFill>
        <p:spPr>
          <a:xfrm>
            <a:off x="0" y="577514"/>
            <a:ext cx="9144000" cy="3489159"/>
          </a:xfrm>
          <a:prstGeom prst="rect">
            <a:avLst/>
          </a:prstGeom>
        </p:spPr>
      </p:pic>
    </p:spTree>
    <p:extLst>
      <p:ext uri="{BB962C8B-B14F-4D97-AF65-F5344CB8AC3E}">
        <p14:creationId xmlns:p14="http://schemas.microsoft.com/office/powerpoint/2010/main" val="3316184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A590937-110F-45C7-8A86-4A4BC531A5C7}"/>
              </a:ext>
            </a:extLst>
          </p:cNvPr>
          <p:cNvSpPr txBox="1">
            <a:spLocks/>
          </p:cNvSpPr>
          <p:nvPr/>
        </p:nvSpPr>
        <p:spPr>
          <a:xfrm>
            <a:off x="192504" y="-192504"/>
            <a:ext cx="8758989"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47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Referencias</a:t>
            </a:r>
          </a:p>
        </p:txBody>
      </p:sp>
      <p:sp>
        <p:nvSpPr>
          <p:cNvPr id="7" name="Marcador de contenido 2">
            <a:extLst>
              <a:ext uri="{FF2B5EF4-FFF2-40B4-BE49-F238E27FC236}">
                <a16:creationId xmlns:a16="http://schemas.microsoft.com/office/drawing/2014/main" id="{C9B337F3-04A1-4130-B669-4D9FCE3A2A78}"/>
              </a:ext>
            </a:extLst>
          </p:cNvPr>
          <p:cNvSpPr txBox="1">
            <a:spLocks/>
          </p:cNvSpPr>
          <p:nvPr/>
        </p:nvSpPr>
        <p:spPr>
          <a:xfrm>
            <a:off x="240632" y="1258254"/>
            <a:ext cx="8758989" cy="3861184"/>
          </a:xfrm>
          <a:prstGeom prst="rect">
            <a:avLst/>
          </a:prstGeom>
        </p:spPr>
        <p:txBody>
          <a:bodyPr vert="horz" lIns="0" tIns="45720" rIns="0" bIns="45720" rtlCol="0">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2"/>
              </a:rPr>
              <a:t>https://www.aprendemachinelearning.com/sets-de-entrenamiento-test-validacion-cruzada/</a:t>
            </a:r>
            <a:br>
              <a:rPr lang="es-MX" sz="1800" dirty="0">
                <a:solidFill>
                  <a:srgbClr val="000000">
                    <a:lumMod val="75000"/>
                    <a:lumOff val="25000"/>
                  </a:srgbClr>
                </a:solidFill>
                <a:latin typeface="Franklin Gothic Book" panose="020F0502020204030204"/>
              </a:rPr>
            </a:b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3"/>
              </a:rPr>
              <a:t>https://medium.com/datos-y-ciencia/machine-learning-c%C3%B3mo-desarrollar-un-modelo-desde-cero-cc17654f0d48</a:t>
            </a:r>
            <a:br>
              <a:rPr lang="es-MX" sz="1800" dirty="0">
                <a:solidFill>
                  <a:srgbClr val="000000">
                    <a:lumMod val="75000"/>
                    <a:lumOff val="25000"/>
                  </a:srgbClr>
                </a:solidFill>
                <a:latin typeface="Franklin Gothic Book" panose="020F0502020204030204"/>
              </a:rPr>
            </a:b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4"/>
              </a:rPr>
              <a:t>https://www.cienciadedatos.net/documentos/30_cross-validation_oneleaveout_bootstrap#k-fold_cross-validation</a:t>
            </a:r>
            <a:br>
              <a:rPr lang="es-MX" sz="1800" dirty="0">
                <a:solidFill>
                  <a:srgbClr val="000000">
                    <a:lumMod val="75000"/>
                    <a:lumOff val="25000"/>
                  </a:srgbClr>
                </a:solidFill>
                <a:latin typeface="Franklin Gothic Book" panose="020F0502020204030204"/>
              </a:rPr>
            </a:b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5"/>
              </a:rPr>
              <a:t>http://www.hrc.es/bioest/roc_1.html</a:t>
            </a:r>
            <a:br>
              <a:rPr lang="es-MX" sz="1800" dirty="0">
                <a:solidFill>
                  <a:srgbClr val="000000">
                    <a:lumMod val="75000"/>
                    <a:lumOff val="25000"/>
                  </a:srgbClr>
                </a:solidFill>
                <a:latin typeface="Franklin Gothic Book" panose="020F0502020204030204"/>
              </a:rPr>
            </a:b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6"/>
              </a:rPr>
              <a:t>https://es.wikipedia.org/wiki/Error_cuadr%C3%A1tico_medio</a:t>
            </a:r>
            <a:b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br>
            <a:r>
              <a:rPr lang="es-MX" sz="1800" dirty="0">
                <a:solidFill>
                  <a:srgbClr val="000000">
                    <a:lumMod val="75000"/>
                    <a:lumOff val="25000"/>
                  </a:srgbClr>
                </a:solidFill>
                <a:latin typeface="Franklin Gothic Book" panose="020F0502020204030204"/>
              </a:rPr>
              <a:t>* </a:t>
            </a: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Santana, E. (2014, 14 diciembre). Bagging para mejorar un modelo predictivo. Recuperado 21 de septiembre de 2020, de </a:t>
            </a: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hlinkClick r:id="rId7"/>
              </a:rPr>
              <a:t>http://apuntes-r.blogspot.com/2014/12/bagging-para-mejorar-un-modelo.html</a:t>
            </a:r>
            <a:b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br>
            <a:r>
              <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*Heras, J. M. (2020, 18 septiembre). Random Forest (Bosque Aleatorio): combinando árboles. Recuperado 21 de septiembre de 2020, de https://www.iartificial.net/random-forest-bosque-aleatorio/</a:t>
            </a:r>
          </a:p>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endPar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endParaRPr>
          </a:p>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endPar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endParaRPr>
          </a:p>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endPar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endParaRPr>
          </a:p>
          <a:p>
            <a:pPr marL="91440" marR="0" lvl="0" indent="-91440" algn="l" defTabSz="914400" rtl="0" eaLnBrk="1" fontAlgn="auto" latinLnBrk="0" hangingPunct="1">
              <a:lnSpc>
                <a:spcPct val="110000"/>
              </a:lnSpc>
              <a:spcBef>
                <a:spcPts val="1200"/>
              </a:spcBef>
              <a:spcAft>
                <a:spcPts val="200"/>
              </a:spcAft>
              <a:buClr>
                <a:srgbClr val="EB8A5E"/>
              </a:buClr>
              <a:buSzPct val="100000"/>
              <a:buFont typeface="Calibri" panose="020F0502020204030204" pitchFamily="34" charset="0"/>
              <a:buChar char=" "/>
              <a:tabLst/>
              <a:defRPr/>
            </a:pPr>
            <a:endParaRPr kumimoji="0" lang="es-MX" sz="18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254882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19" name="Título 1">
            <a:extLst>
              <a:ext uri="{FF2B5EF4-FFF2-40B4-BE49-F238E27FC236}">
                <a16:creationId xmlns:a16="http://schemas.microsoft.com/office/drawing/2014/main" id="{63DFF5C7-7B86-4BD3-960A-BBA9B1DECB90}"/>
              </a:ext>
            </a:extLst>
          </p:cNvPr>
          <p:cNvSpPr txBox="1">
            <a:spLocks/>
          </p:cNvSpPr>
          <p:nvPr/>
        </p:nvSpPr>
        <p:spPr>
          <a:xfrm>
            <a:off x="553452" y="475981"/>
            <a:ext cx="7483642" cy="8973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54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rPr>
              <a:t>Dividir los datos</a:t>
            </a:r>
          </a:p>
        </p:txBody>
      </p:sp>
      <p:graphicFrame>
        <p:nvGraphicFramePr>
          <p:cNvPr id="20" name="Marcador de contenido 2">
            <a:extLst>
              <a:ext uri="{FF2B5EF4-FFF2-40B4-BE49-F238E27FC236}">
                <a16:creationId xmlns:a16="http://schemas.microsoft.com/office/drawing/2014/main" id="{29440E7B-CC15-43CE-A2E3-2E7A28683916}"/>
              </a:ext>
            </a:extLst>
          </p:cNvPr>
          <p:cNvGraphicFramePr>
            <a:graphicFrameLocks/>
          </p:cNvGraphicFramePr>
          <p:nvPr>
            <p:extLst>
              <p:ext uri="{D42A27DB-BD31-4B8C-83A1-F6EECF244321}">
                <p14:modId xmlns:p14="http://schemas.microsoft.com/office/powerpoint/2010/main" val="3955974900"/>
              </p:ext>
            </p:extLst>
          </p:nvPr>
        </p:nvGraphicFramePr>
        <p:xfrm>
          <a:off x="0" y="1450757"/>
          <a:ext cx="9144000" cy="2832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8" name="Título 5">
            <a:extLst>
              <a:ext uri="{FF2B5EF4-FFF2-40B4-BE49-F238E27FC236}">
                <a16:creationId xmlns:a16="http://schemas.microsoft.com/office/drawing/2014/main" id="{9CBEBB20-D4B0-4CA1-BA49-BB281AE3617F}"/>
              </a:ext>
            </a:extLst>
          </p:cNvPr>
          <p:cNvSpPr>
            <a:spLocks noGrp="1"/>
          </p:cNvSpPr>
          <p:nvPr>
            <p:ph type="title"/>
          </p:nvPr>
        </p:nvSpPr>
        <p:spPr>
          <a:xfrm>
            <a:off x="1346550" y="2043865"/>
            <a:ext cx="6450900" cy="1055770"/>
          </a:xfrm>
        </p:spPr>
        <p:txBody>
          <a:bodyPr/>
          <a:lstStyle/>
          <a:p>
            <a:r>
              <a:rPr lang="es-ES" sz="5400" dirty="0">
                <a:latin typeface="Harlow Solid Italic" panose="04030604020F02020D02" pitchFamily="82" charset="0"/>
              </a:rPr>
              <a:t>Árboles aleatorios</a:t>
            </a:r>
            <a:endParaRPr lang="es-MX" sz="5400" dirty="0">
              <a:latin typeface="Harlow Solid Italic" panose="04030604020F02020D02" pitchFamily="82" charset="0"/>
            </a:endParaRPr>
          </a:p>
        </p:txBody>
      </p:sp>
    </p:spTree>
    <p:extLst>
      <p:ext uri="{BB962C8B-B14F-4D97-AF65-F5344CB8AC3E}">
        <p14:creationId xmlns:p14="http://schemas.microsoft.com/office/powerpoint/2010/main" val="429154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8A951EE-41A4-4952-A998-2E073D57CB57}"/>
              </a:ext>
            </a:extLst>
          </p:cNvPr>
          <p:cNvSpPr txBox="1"/>
          <p:nvPr/>
        </p:nvSpPr>
        <p:spPr>
          <a:xfrm>
            <a:off x="4403558" y="809763"/>
            <a:ext cx="4235116" cy="1631216"/>
          </a:xfrm>
          <a:prstGeom prst="rect">
            <a:avLst/>
          </a:prstGeom>
          <a:noFill/>
        </p:spPr>
        <p:txBody>
          <a:bodyPr wrap="square">
            <a:spAutoFit/>
          </a:bodyPr>
          <a:lstStyle/>
          <a:p>
            <a:r>
              <a:rPr lang="es-MX" sz="2000" kern="1200" dirty="0">
                <a:solidFill>
                  <a:schemeClr val="tx1"/>
                </a:solidFill>
                <a:latin typeface="Helvetica" panose="020B0604020202020204" pitchFamily="34" charset="0"/>
                <a:ea typeface="+mn-ea"/>
                <a:cs typeface="Helvetica" panose="020B0604020202020204" pitchFamily="34" charset="0"/>
              </a:rPr>
              <a:t>Modelo predictivo que divide el espacio de los predictores agrupando observaciones con valores similares para la variable respuesta o dependiente</a:t>
            </a:r>
            <a:r>
              <a:rPr lang="es-MX" sz="1600" dirty="0">
                <a:solidFill>
                  <a:srgbClr val="000000"/>
                </a:solidFill>
                <a:effectLst/>
                <a:latin typeface="Helvetica" panose="020B0604020202020204" pitchFamily="34" charset="0"/>
                <a:ea typeface="Calibri" panose="020F0502020204030204" pitchFamily="34" charset="0"/>
                <a:cs typeface="Helvetica" panose="020B0604020202020204" pitchFamily="34" charset="0"/>
              </a:rPr>
              <a:t>.</a:t>
            </a:r>
            <a:endParaRPr lang="es-MX" sz="1600" dirty="0">
              <a:latin typeface="Helvetica" panose="020B0604020202020204" pitchFamily="34" charset="0"/>
              <a:cs typeface="Helvetica" panose="020B0604020202020204" pitchFamily="34" charset="0"/>
            </a:endParaRPr>
          </a:p>
        </p:txBody>
      </p:sp>
      <p:sp>
        <p:nvSpPr>
          <p:cNvPr id="7" name="CuadroTexto 6">
            <a:extLst>
              <a:ext uri="{FF2B5EF4-FFF2-40B4-BE49-F238E27FC236}">
                <a16:creationId xmlns:a16="http://schemas.microsoft.com/office/drawing/2014/main" id="{10396133-E4D6-4C5F-BC15-15048F018CA4}"/>
              </a:ext>
            </a:extLst>
          </p:cNvPr>
          <p:cNvSpPr txBox="1"/>
          <p:nvPr/>
        </p:nvSpPr>
        <p:spPr>
          <a:xfrm>
            <a:off x="4403558" y="2520537"/>
            <a:ext cx="4572000" cy="2044919"/>
          </a:xfrm>
          <a:prstGeom prst="rect">
            <a:avLst/>
          </a:prstGeom>
          <a:noFill/>
        </p:spPr>
        <p:txBody>
          <a:bodyPr wrap="square">
            <a:spAutoFit/>
          </a:bodyPr>
          <a:lstStyle/>
          <a:p>
            <a:pPr>
              <a:lnSpc>
                <a:spcPct val="107000"/>
              </a:lnSpc>
              <a:spcAft>
                <a:spcPts val="2250"/>
              </a:spcAft>
            </a:pPr>
            <a:r>
              <a:rPr lang="es-MX" sz="2000" kern="1200" dirty="0">
                <a:solidFill>
                  <a:schemeClr val="tx1"/>
                </a:solidFill>
                <a:latin typeface="Helvetica" panose="020B0604020202020204" pitchFamily="34" charset="0"/>
                <a:ea typeface="+mn-ea"/>
                <a:cs typeface="Helvetica" panose="020B0604020202020204" pitchFamily="34" charset="0"/>
              </a:rPr>
              <a:t>Para dividir el espacio muestral en subregiones es preciso aplicar una serie de reglas o decisiones, para que cada subregión contenga la mayor proporción posible de individuos de una de las poblaciones.</a:t>
            </a:r>
          </a:p>
        </p:txBody>
      </p:sp>
      <p:sp>
        <p:nvSpPr>
          <p:cNvPr id="9" name="Título 1">
            <a:extLst>
              <a:ext uri="{FF2B5EF4-FFF2-40B4-BE49-F238E27FC236}">
                <a16:creationId xmlns:a16="http://schemas.microsoft.com/office/drawing/2014/main" id="{0F6FA817-4B90-47AF-90D3-40B15E87F736}"/>
              </a:ext>
            </a:extLst>
          </p:cNvPr>
          <p:cNvSpPr txBox="1">
            <a:spLocks/>
          </p:cNvSpPr>
          <p:nvPr/>
        </p:nvSpPr>
        <p:spPr>
          <a:xfrm>
            <a:off x="362885" y="1694750"/>
            <a:ext cx="4571999" cy="175399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6600" dirty="0">
                <a:solidFill>
                  <a:srgbClr val="000000">
                    <a:lumMod val="75000"/>
                    <a:lumOff val="25000"/>
                  </a:srgbClr>
                </a:solidFill>
                <a:latin typeface="Harlow Solid Italic" panose="04030604020F02020D02" pitchFamily="82" charset="0"/>
              </a:rPr>
              <a:t>Á</a:t>
            </a:r>
            <a:r>
              <a:rPr lang="es-MX" sz="6600" dirty="0">
                <a:solidFill>
                  <a:srgbClr val="000000">
                    <a:lumMod val="75000"/>
                    <a:lumOff val="25000"/>
                  </a:srgbClr>
                </a:solidFill>
                <a:latin typeface="Harlow Solid Italic" panose="04030604020F02020D02" pitchFamily="82" charset="0"/>
              </a:rPr>
              <a:t>rbol de decisión</a:t>
            </a:r>
            <a:endParaRPr kumimoji="0" lang="es-MX" sz="6600" b="0" i="0" u="none" strike="noStrike" kern="1200" cap="none" spc="-50" normalizeH="0" baseline="0" noProof="0" dirty="0">
              <a:ln>
                <a:noFill/>
              </a:ln>
              <a:solidFill>
                <a:srgbClr val="000000">
                  <a:lumMod val="75000"/>
                  <a:lumOff val="25000"/>
                </a:srgbClr>
              </a:solidFill>
              <a:effectLst/>
              <a:uLnTx/>
              <a:uFillTx/>
              <a:latin typeface="Harlow Solid Italic" panose="04030604020F02020D02" pitchFamily="82" charset="0"/>
            </a:endParaRPr>
          </a:p>
        </p:txBody>
      </p:sp>
    </p:spTree>
    <p:extLst>
      <p:ext uri="{BB962C8B-B14F-4D97-AF65-F5344CB8AC3E}">
        <p14:creationId xmlns:p14="http://schemas.microsoft.com/office/powerpoint/2010/main" val="302282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9E8EF049-3D72-4ADD-BF35-94190BDFA4F8}"/>
              </a:ext>
            </a:extLst>
          </p:cNvPr>
          <p:cNvSpPr txBox="1"/>
          <p:nvPr/>
        </p:nvSpPr>
        <p:spPr>
          <a:xfrm>
            <a:off x="541421" y="1248618"/>
            <a:ext cx="8061158" cy="2645532"/>
          </a:xfrm>
          <a:prstGeom prst="rect">
            <a:avLst/>
          </a:prstGeom>
          <a:noFill/>
        </p:spPr>
        <p:txBody>
          <a:bodyPr wrap="square">
            <a:spAutoFit/>
          </a:bodyPr>
          <a:lstStyle/>
          <a:p>
            <a:pPr>
              <a:lnSpc>
                <a:spcPct val="107000"/>
              </a:lnSpc>
              <a:spcAft>
                <a:spcPts val="2250"/>
              </a:spcAft>
            </a:pPr>
            <a:r>
              <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Si una subregión contiene datos de diferentes clases, se subdivide en regiones más pequeñas hasta fragmentar el espacio en subregiones menores que integran datos de la misma clase.</a:t>
            </a:r>
            <a:endParaRPr lang="es-MX" sz="1800" dirty="0">
              <a:solidFill>
                <a:schemeClr val="tx1"/>
              </a:solidFill>
              <a:effectLst/>
              <a:latin typeface="Helvetica" panose="020B0604020202020204" pitchFamily="34" charset="0"/>
              <a:ea typeface="Calibri" panose="020F0502020204030204" pitchFamily="34" charset="0"/>
              <a:cs typeface="Helvetica" panose="020B0604020202020204" pitchFamily="34" charset="0"/>
            </a:endParaRPr>
          </a:p>
          <a:p>
            <a:pPr>
              <a:lnSpc>
                <a:spcPct val="107000"/>
              </a:lnSpc>
              <a:spcAft>
                <a:spcPts val="800"/>
              </a:spcAft>
            </a:pPr>
            <a:r>
              <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Los árboles se pueden clasificar en dos tipos que son:</a:t>
            </a:r>
            <a:endParaRPr lang="es-MX" sz="1800" dirty="0">
              <a:solidFill>
                <a:schemeClr val="tx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nSpc>
                <a:spcPct val="107000"/>
              </a:lnSpc>
              <a:spcAft>
                <a:spcPts val="800"/>
              </a:spcAft>
              <a:buFont typeface="+mj-lt"/>
              <a:buAutoNum type="arabicPeriod"/>
              <a:tabLst>
                <a:tab pos="457200" algn="l"/>
              </a:tabLst>
            </a:pPr>
            <a:r>
              <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Árboles de regresión en los cuales la variable respuesta y es cuantitativa.</a:t>
            </a:r>
            <a:endParaRPr lang="es-MX" sz="1800" dirty="0">
              <a:solidFill>
                <a:schemeClr val="tx1"/>
              </a:solidFill>
              <a:effectLst/>
              <a:latin typeface="Helvetica" panose="020B0604020202020204" pitchFamily="34" charset="0"/>
              <a:ea typeface="Calibri" panose="020F0502020204030204" pitchFamily="34" charset="0"/>
              <a:cs typeface="Helvetica" panose="020B0604020202020204" pitchFamily="34" charset="0"/>
            </a:endParaRPr>
          </a:p>
          <a:p>
            <a:pPr marL="342900" lvl="0" indent="-342900">
              <a:lnSpc>
                <a:spcPct val="107000"/>
              </a:lnSpc>
              <a:spcAft>
                <a:spcPts val="800"/>
              </a:spcAft>
              <a:buFont typeface="+mj-lt"/>
              <a:buAutoNum type="arabicPeriod"/>
              <a:tabLst>
                <a:tab pos="457200" algn="l"/>
              </a:tabLst>
            </a:pPr>
            <a:r>
              <a:rPr lang="es-MX" sz="1800"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Árboles de clasificación en los cuales la variable respuesta y es cualitativa.</a:t>
            </a:r>
            <a:endParaRPr lang="es-MX" sz="1800" dirty="0">
              <a:solidFill>
                <a:schemeClr val="tx1"/>
              </a:solidFill>
              <a:effectLst/>
              <a:latin typeface="Helvetica" panose="020B0604020202020204" pitchFamily="34" charset="0"/>
              <a:ea typeface="Calibri" panose="020F0502020204030204" pitchFamily="34" charset="0"/>
              <a:cs typeface="Helvetica" panose="020B0604020202020204" pitchFamily="34" charset="0"/>
            </a:endParaRPr>
          </a:p>
        </p:txBody>
      </p:sp>
    </p:spTree>
    <p:extLst>
      <p:ext uri="{BB962C8B-B14F-4D97-AF65-F5344CB8AC3E}">
        <p14:creationId xmlns:p14="http://schemas.microsoft.com/office/powerpoint/2010/main" val="207816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AC3DA9-A08A-44ED-83A5-49FDF40E23F7}"/>
              </a:ext>
            </a:extLst>
          </p:cNvPr>
          <p:cNvSpPr>
            <a:spLocks noGrp="1"/>
          </p:cNvSpPr>
          <p:nvPr>
            <p:ph type="title"/>
          </p:nvPr>
        </p:nvSpPr>
        <p:spPr>
          <a:xfrm>
            <a:off x="368968" y="424616"/>
            <a:ext cx="8534399" cy="904491"/>
          </a:xfrm>
        </p:spPr>
        <p:txBody>
          <a:bodyPr/>
          <a:lstStyle/>
          <a:p>
            <a:r>
              <a:rPr lang="es-MX" sz="4000" dirty="0">
                <a:latin typeface="Harlow Solid Italic" panose="04030604020F02020D02" pitchFamily="82" charset="0"/>
              </a:rPr>
              <a:t>Estructura básica de un árbol de decisión</a:t>
            </a:r>
          </a:p>
        </p:txBody>
      </p:sp>
      <p:sp>
        <p:nvSpPr>
          <p:cNvPr id="9" name="CuadroTexto 8">
            <a:extLst>
              <a:ext uri="{FF2B5EF4-FFF2-40B4-BE49-F238E27FC236}">
                <a16:creationId xmlns:a16="http://schemas.microsoft.com/office/drawing/2014/main" id="{EBEFAE06-EF45-464D-BB77-84DBF3D91735}"/>
              </a:ext>
            </a:extLst>
          </p:cNvPr>
          <p:cNvSpPr txBox="1"/>
          <p:nvPr/>
        </p:nvSpPr>
        <p:spPr>
          <a:xfrm>
            <a:off x="1179095" y="2143879"/>
            <a:ext cx="7724273" cy="2308324"/>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Dentro de un árbol de decisión distinguimos diferentes tipos de nodos: </a:t>
            </a:r>
          </a:p>
          <a:p>
            <a:pPr marL="285750" indent="-285750">
              <a:buFont typeface="Wingdings" panose="05000000000000000000" pitchFamily="2" charset="2"/>
              <a:buChar char="ü"/>
            </a:pPr>
            <a:r>
              <a:rPr lang="es-MX" sz="1800" dirty="0">
                <a:latin typeface="Helvetica" panose="020B0604020202020204" pitchFamily="34" charset="0"/>
                <a:cs typeface="Helvetica" panose="020B0604020202020204" pitchFamily="34" charset="0"/>
              </a:rPr>
              <a:t> </a:t>
            </a:r>
            <a:r>
              <a:rPr lang="es-MX" sz="1800" u="sng" dirty="0">
                <a:latin typeface="Helvetica" panose="020B0604020202020204" pitchFamily="34" charset="0"/>
                <a:cs typeface="Helvetica" panose="020B0604020202020204" pitchFamily="34" charset="0"/>
              </a:rPr>
              <a:t>Primer nodo o nodo raíz:</a:t>
            </a:r>
            <a:r>
              <a:rPr lang="es-MX" sz="1800" dirty="0">
                <a:latin typeface="Helvetica" panose="020B0604020202020204" pitchFamily="34" charset="0"/>
                <a:cs typeface="Helvetica" panose="020B0604020202020204" pitchFamily="34" charset="0"/>
              </a:rPr>
              <a:t> en él se produce la primera división en función de la variable más importante.</a:t>
            </a:r>
          </a:p>
          <a:p>
            <a:pPr marL="285750" indent="-285750">
              <a:buFont typeface="Wingdings" panose="05000000000000000000" pitchFamily="2" charset="2"/>
              <a:buChar char="ü"/>
            </a:pPr>
            <a:r>
              <a:rPr lang="es-MX" sz="1800" u="sng" dirty="0">
                <a:latin typeface="Helvetica" panose="020B0604020202020204" pitchFamily="34" charset="0"/>
                <a:cs typeface="Helvetica" panose="020B0604020202020204" pitchFamily="34" charset="0"/>
              </a:rPr>
              <a:t>Nodos internos o intermedios:</a:t>
            </a:r>
            <a:r>
              <a:rPr lang="es-MX" sz="1800" dirty="0">
                <a:latin typeface="Helvetica" panose="020B0604020202020204" pitchFamily="34" charset="0"/>
                <a:cs typeface="Helvetica" panose="020B0604020202020204" pitchFamily="34" charset="0"/>
              </a:rPr>
              <a:t> tras la primera división encontramos estos nodos, que vuelven a dividir el conjunto de datos en función de las variables.</a:t>
            </a:r>
          </a:p>
          <a:p>
            <a:pPr marL="285750" indent="-285750">
              <a:buFont typeface="Wingdings" panose="05000000000000000000" pitchFamily="2" charset="2"/>
              <a:buChar char="ü"/>
            </a:pPr>
            <a:r>
              <a:rPr lang="es-MX" sz="1800" u="sng" dirty="0">
                <a:latin typeface="Helvetica" panose="020B0604020202020204" pitchFamily="34" charset="0"/>
                <a:cs typeface="Helvetica" panose="020B0604020202020204" pitchFamily="34" charset="0"/>
              </a:rPr>
              <a:t>Nodos terminales u hojas:</a:t>
            </a:r>
            <a:r>
              <a:rPr lang="es-MX" sz="1800" dirty="0">
                <a:latin typeface="Helvetica" panose="020B0604020202020204" pitchFamily="34" charset="0"/>
                <a:cs typeface="Helvetica" panose="020B0604020202020204" pitchFamily="34" charset="0"/>
              </a:rPr>
              <a:t> se ubican en la parte inferior del esquema y su función es indicar la clasificación definitiva.</a:t>
            </a:r>
          </a:p>
        </p:txBody>
      </p:sp>
      <p:sp>
        <p:nvSpPr>
          <p:cNvPr id="13" name="CuadroTexto 12">
            <a:extLst>
              <a:ext uri="{FF2B5EF4-FFF2-40B4-BE49-F238E27FC236}">
                <a16:creationId xmlns:a16="http://schemas.microsoft.com/office/drawing/2014/main" id="{2D6421D0-322B-4657-9461-1FD9FC7DDF53}"/>
              </a:ext>
            </a:extLst>
          </p:cNvPr>
          <p:cNvSpPr txBox="1"/>
          <p:nvPr/>
        </p:nvSpPr>
        <p:spPr>
          <a:xfrm>
            <a:off x="579873" y="1329107"/>
            <a:ext cx="5772801" cy="646331"/>
          </a:xfrm>
          <a:prstGeom prst="rect">
            <a:avLst/>
          </a:prstGeom>
          <a:noFill/>
        </p:spPr>
        <p:txBody>
          <a:bodyPr wrap="square">
            <a:spAutoFit/>
          </a:bodyPr>
          <a:lstStyle/>
          <a:p>
            <a:r>
              <a:rPr lang="es-MX" sz="1800" dirty="0">
                <a:latin typeface="Helvetica" panose="020B0604020202020204" pitchFamily="34" charset="0"/>
                <a:cs typeface="Helvetica" panose="020B0604020202020204" pitchFamily="34" charset="0"/>
              </a:rPr>
              <a:t>Los árboles de decisión están formados por nodos y su lectura se realiza de arriba hacia abajo. </a:t>
            </a:r>
          </a:p>
        </p:txBody>
      </p:sp>
    </p:spTree>
    <p:extLst>
      <p:ext uri="{BB962C8B-B14F-4D97-AF65-F5344CB8AC3E}">
        <p14:creationId xmlns:p14="http://schemas.microsoft.com/office/powerpoint/2010/main" val="1293728743"/>
      </p:ext>
    </p:extLst>
  </p:cSld>
  <p:clrMapOvr>
    <a:masterClrMapping/>
  </p:clrMapOvr>
</p:sld>
</file>

<file path=ppt/theme/theme1.xml><?xml version="1.0" encoding="utf-8"?>
<a:theme xmlns:a="http://schemas.openxmlformats.org/drawingml/2006/main" name="Business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2249</Words>
  <Application>Microsoft Office PowerPoint</Application>
  <PresentationFormat>Presentación en pantalla (16:9)</PresentationFormat>
  <Paragraphs>125</Paragraphs>
  <Slides>44</Slides>
  <Notes>11</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44</vt:i4>
      </vt:variant>
    </vt:vector>
  </HeadingPairs>
  <TitlesOfParts>
    <vt:vector size="58" baseType="lpstr">
      <vt:lpstr>Abadi Extra Light</vt:lpstr>
      <vt:lpstr>Arial</vt:lpstr>
      <vt:lpstr>Nunito</vt:lpstr>
      <vt:lpstr>Calibri Light</vt:lpstr>
      <vt:lpstr>Symbol</vt:lpstr>
      <vt:lpstr>Franklin Gothic Book</vt:lpstr>
      <vt:lpstr>Abril Fatface</vt:lpstr>
      <vt:lpstr>Cambria Math</vt:lpstr>
      <vt:lpstr>Harlow Solid Italic</vt:lpstr>
      <vt:lpstr>Calibri</vt:lpstr>
      <vt:lpstr>Helvetica</vt:lpstr>
      <vt:lpstr>Times New Roman</vt:lpstr>
      <vt:lpstr>Wingdings</vt:lpstr>
      <vt:lpstr>Business slide</vt:lpstr>
      <vt:lpstr>Predicción</vt:lpstr>
      <vt:lpstr>Metodología de la partición de datos</vt:lpstr>
      <vt:lpstr>Presentación de PowerPoint</vt:lpstr>
      <vt:lpstr>Presentación de PowerPoint</vt:lpstr>
      <vt:lpstr>Presentación de PowerPoint</vt:lpstr>
      <vt:lpstr>Árboles aleatorios</vt:lpstr>
      <vt:lpstr>Presentación de PowerPoint</vt:lpstr>
      <vt:lpstr>Presentación de PowerPoint</vt:lpstr>
      <vt:lpstr>Estructura básica de un árbol de decisión</vt:lpstr>
      <vt:lpstr>Presentación de PowerPoint</vt:lpstr>
      <vt:lpstr>Presentación de PowerPoint</vt:lpstr>
      <vt:lpstr>Presentación de PowerPoint</vt:lpstr>
      <vt:lpstr>Presentación de PowerPoint</vt:lpstr>
      <vt:lpstr>Presentación de PowerPoint</vt:lpstr>
      <vt:lpstr>Presentación de PowerPoint</vt:lpstr>
      <vt:lpstr>Gini: medida de limpieza</vt:lpstr>
      <vt:lpstr>Presentación de PowerPoint</vt:lpstr>
      <vt:lpstr>Presentación de PowerPoint</vt:lpstr>
      <vt:lpstr>Pasos </vt:lpstr>
      <vt:lpstr>Ventajas</vt:lpstr>
      <vt:lpstr>Ejemplo</vt:lpstr>
      <vt:lpstr>Presentación de PowerPoint</vt:lpstr>
      <vt:lpstr>Presentación de PowerPoint</vt:lpstr>
      <vt:lpstr>Bosques aleatorios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Validación cruzada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dc:title>
  <dc:creator>Melany Salazar Mata</dc:creator>
  <cp:lastModifiedBy>Melany Salazar Mata</cp:lastModifiedBy>
  <cp:revision>10</cp:revision>
  <dcterms:modified xsi:type="dcterms:W3CDTF">2020-09-23T08:05:43Z</dcterms:modified>
</cp:coreProperties>
</file>